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61" r:id="rId3"/>
    <p:sldId id="257" r:id="rId4"/>
    <p:sldId id="258" r:id="rId5"/>
    <p:sldId id="259" r:id="rId6"/>
    <p:sldId id="260" r:id="rId7"/>
    <p:sldId id="262" r:id="rId8"/>
    <p:sldId id="263" r:id="rId9"/>
    <p:sldId id="264" r:id="rId10"/>
    <p:sldId id="265" r:id="rId11"/>
    <p:sldId id="266" r:id="rId12"/>
    <p:sldId id="267" r:id="rId13"/>
    <p:sldId id="268" r:id="rId14"/>
    <p:sldId id="270" r:id="rId15"/>
    <p:sldId id="269"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9" r:id="rId34"/>
    <p:sldId id="290" r:id="rId35"/>
    <p:sldId id="288" r:id="rId36"/>
    <p:sldId id="291" r:id="rId37"/>
    <p:sldId id="293" r:id="rId38"/>
    <p:sldId id="292" r:id="rId3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1438" autoAdjust="0"/>
  </p:normalViewPr>
  <p:slideViewPr>
    <p:cSldViewPr>
      <p:cViewPr varScale="1">
        <p:scale>
          <a:sx n="39" d="100"/>
          <a:sy n="39" d="100"/>
        </p:scale>
        <p:origin x="-206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2D4BD54-967E-447F-8928-D9461015C057}" type="datetimeFigureOut">
              <a:rPr lang="en-US" smtClean="0"/>
              <a:t>9/15/2015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081D1A6-8219-4420-B676-DCB7860C4E34}" type="slidenum">
              <a:rPr lang="en-US" smtClean="0"/>
              <a:t>‹#›</a:t>
            </a:fld>
            <a:endParaRPr lang="en-US"/>
          </a:p>
        </p:txBody>
      </p:sp>
    </p:spTree>
    <p:extLst>
      <p:ext uri="{BB962C8B-B14F-4D97-AF65-F5344CB8AC3E}">
        <p14:creationId xmlns:p14="http://schemas.microsoft.com/office/powerpoint/2010/main" val="41598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Alright,</a:t>
            </a:r>
            <a:r>
              <a:rPr lang="en-US" baseline="0" dirty="0" smtClean="0"/>
              <a:t> lets keep things going with a discussion on solvents and hydrocarbons.  I think this will be a good talk for both acute care providers and also for those taking care of industry workers.  Again, just like the other lectures, please let me know if you have any questions or comments as we go along.</a:t>
            </a:r>
          </a:p>
          <a:p>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1</a:t>
            </a:fld>
            <a:endParaRPr lang="en-US"/>
          </a:p>
        </p:txBody>
      </p:sp>
    </p:spTree>
    <p:extLst>
      <p:ext uri="{BB962C8B-B14F-4D97-AF65-F5344CB8AC3E}">
        <p14:creationId xmlns:p14="http://schemas.microsoft.com/office/powerpoint/2010/main" val="2238544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series of classic</a:t>
            </a:r>
            <a:r>
              <a:rPr lang="en-US" baseline="0" dirty="0" smtClean="0"/>
              <a:t> hydrocarbon aspiration pneumonitis.  </a:t>
            </a:r>
            <a:r>
              <a:rPr lang="en-US" dirty="0" smtClean="0"/>
              <a:t>The </a:t>
            </a:r>
            <a:r>
              <a:rPr lang="en-US" dirty="0" smtClean="0"/>
              <a:t>initial </a:t>
            </a:r>
            <a:r>
              <a:rPr lang="en-US" dirty="0" err="1" smtClean="0"/>
              <a:t>xray</a:t>
            </a:r>
            <a:r>
              <a:rPr lang="en-US" dirty="0" smtClean="0"/>
              <a:t> shows patchy densities appearing in the basilar areas of both lung fields</a:t>
            </a:r>
            <a:r>
              <a:rPr lang="en-US" baseline="0" dirty="0" smtClean="0"/>
              <a:t> with increased interstitial markings and </a:t>
            </a:r>
            <a:r>
              <a:rPr lang="en-US" baseline="0" dirty="0" err="1" smtClean="0"/>
              <a:t>peribronchial</a:t>
            </a:r>
            <a:r>
              <a:rPr lang="en-US" baseline="0" dirty="0" smtClean="0"/>
              <a:t> thickening.  On day 2 you can see more extensive diffuse alveolar infiltrates are apparent.  And then finally on day 6, you see dense consolidation and atelectasis are evident in the right lower lobe. </a:t>
            </a:r>
          </a:p>
          <a:p>
            <a:endParaRPr lang="en-US" baseline="0" dirty="0" smtClean="0"/>
          </a:p>
          <a:p>
            <a:r>
              <a:rPr lang="en-US" baseline="0" dirty="0" smtClean="0"/>
              <a:t>Findings of pneumonitis can develop as early as 15 minutes or as late as 24 hours, which makes disposition and decision making difficult.  This is complicated more by the fact that CXR on initial presentation are not predictive in either symptomatic or asymptomatic patients.  However, 90% of radiographic abnormalities are present by 4 </a:t>
            </a:r>
            <a:r>
              <a:rPr lang="en-US" baseline="0" dirty="0" smtClean="0"/>
              <a:t>hours.</a:t>
            </a:r>
          </a:p>
          <a:p>
            <a:r>
              <a:rPr lang="en-US" baseline="0" dirty="0" err="1" smtClean="0"/>
              <a:t>postingestion</a:t>
            </a:r>
            <a:r>
              <a:rPr lang="en-US" baseline="0" dirty="0" smtClean="0"/>
              <a:t>.  </a:t>
            </a:r>
          </a:p>
        </p:txBody>
      </p:sp>
      <p:sp>
        <p:nvSpPr>
          <p:cNvPr id="4" name="Slide Number Placeholder 3"/>
          <p:cNvSpPr>
            <a:spLocks noGrp="1"/>
          </p:cNvSpPr>
          <p:nvPr>
            <p:ph type="sldNum" sz="quarter" idx="10"/>
          </p:nvPr>
        </p:nvSpPr>
        <p:spPr/>
        <p:txBody>
          <a:bodyPr/>
          <a:lstStyle/>
          <a:p>
            <a:fld id="{8081D1A6-8219-4420-B676-DCB7860C4E34}" type="slidenum">
              <a:rPr lang="en-US" smtClean="0"/>
              <a:t>10</a:t>
            </a:fld>
            <a:endParaRPr lang="en-US"/>
          </a:p>
        </p:txBody>
      </p:sp>
    </p:spTree>
    <p:extLst>
      <p:ext uri="{BB962C8B-B14F-4D97-AF65-F5344CB8AC3E}">
        <p14:creationId xmlns:p14="http://schemas.microsoft.com/office/powerpoint/2010/main" val="3744504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Hydrocarbon</a:t>
            </a:r>
            <a:r>
              <a:rPr lang="en-US" baseline="0" dirty="0" smtClean="0"/>
              <a:t> exposure can precipitate a wide range of dysrhythmias through myocardial sensitization.  This includes everything from atrial fibrillation to junctional rhythms to ventricular tachycardia and fibrillation.  The mechanism is not entirely worked out, but is thought to be from sodium channel inhibition, potassium channel inhibition, and changes in the gap junctions.  This is exaggerated in the setting of </a:t>
            </a:r>
            <a:r>
              <a:rPr lang="en-US" baseline="0" dirty="0" err="1" smtClean="0"/>
              <a:t>catecholamines</a:t>
            </a:r>
            <a:r>
              <a:rPr lang="en-US" baseline="0" dirty="0" smtClean="0"/>
              <a:t> and so the classic scenario, is one of the adolescent abusing hydrocarbon inhalants who is suddenly caught or surprised and collapses in a malignant dysrhythmia and hence the term “sudden sniffing death”. </a:t>
            </a:r>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11</a:t>
            </a:fld>
            <a:endParaRPr lang="en-US"/>
          </a:p>
        </p:txBody>
      </p:sp>
    </p:spTree>
    <p:extLst>
      <p:ext uri="{BB962C8B-B14F-4D97-AF65-F5344CB8AC3E}">
        <p14:creationId xmlns:p14="http://schemas.microsoft.com/office/powerpoint/2010/main" val="3398253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Acutely</a:t>
            </a:r>
            <a:r>
              <a:rPr lang="en-US" baseline="0" dirty="0" smtClean="0"/>
              <a:t>, hydrocarbons that are inhaled may cause short episode of excitation – which is often what people who are abusing inhalants are going after.  However, this is quickly followed by CNS and respiratory depression, very similar to other inhaled general anesthetics.  </a:t>
            </a:r>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12</a:t>
            </a:fld>
            <a:endParaRPr lang="en-US"/>
          </a:p>
        </p:txBody>
      </p:sp>
    </p:spTree>
    <p:extLst>
      <p:ext uri="{BB962C8B-B14F-4D97-AF65-F5344CB8AC3E}">
        <p14:creationId xmlns:p14="http://schemas.microsoft.com/office/powerpoint/2010/main" val="2074529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Aside from the acute CNS</a:t>
            </a:r>
            <a:r>
              <a:rPr lang="en-US" baseline="0" dirty="0" smtClean="0"/>
              <a:t> effects described, hydrocarbons and solvents are well known to cause chronic CNS toxicity.  Given it has been described in many different occupational settings, it has been called by a variety of names.  However, toluene, in both occupational settings and in the setting of intentional abuse has been the best documented.  </a:t>
            </a:r>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13</a:t>
            </a:fld>
            <a:endParaRPr lang="en-US"/>
          </a:p>
        </p:txBody>
      </p:sp>
    </p:spTree>
    <p:extLst>
      <p:ext uri="{BB962C8B-B14F-4D97-AF65-F5344CB8AC3E}">
        <p14:creationId xmlns:p14="http://schemas.microsoft.com/office/powerpoint/2010/main" val="3388317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Clinical</a:t>
            </a:r>
            <a:r>
              <a:rPr lang="en-US" baseline="0" dirty="0" smtClean="0"/>
              <a:t> features of chronic exposure can lead to ataxia, spasticity, dysarthria, and dementia.  Autopsy studies of the brains of chronic toluene abusers show atrophy and mottling of the white matter, as though the lipid-based myelin were dissolved away – again proving the point that like-dissolves-like.  </a:t>
            </a:r>
          </a:p>
          <a:p>
            <a:pPr defTabSz="931774">
              <a:defRPr/>
            </a:pPr>
            <a:endParaRPr lang="en-US" baseline="0" dirty="0" smtClean="0"/>
          </a:p>
          <a:p>
            <a:pPr defTabSz="931774">
              <a:defRPr/>
            </a:pPr>
            <a:r>
              <a:rPr lang="en-US" baseline="0" dirty="0" smtClean="0"/>
              <a:t>Additionally, you can see behavioral changes, impaired concentration, poor vision, and deafness</a:t>
            </a:r>
            <a:endParaRPr lang="en-US" dirty="0" smtClean="0"/>
          </a:p>
          <a:p>
            <a:pPr defTabSz="931774">
              <a:defRPr/>
            </a:pPr>
            <a:endParaRPr lang="en-US" dirty="0" smtClean="0"/>
          </a:p>
          <a:p>
            <a:pPr defTabSz="931774">
              <a:defRPr/>
            </a:pPr>
            <a:r>
              <a:rPr lang="en-US" dirty="0" smtClean="0"/>
              <a:t>Here is a T2 weighted MRI of a chronic toluene abuser on the left</a:t>
            </a:r>
            <a:r>
              <a:rPr lang="en-US" baseline="0" dirty="0" smtClean="0"/>
              <a:t> and a normal individual on the right.  On the left you can see the diffuse </a:t>
            </a:r>
            <a:r>
              <a:rPr lang="en-US" baseline="0" dirty="0" err="1" smtClean="0"/>
              <a:t>hyperintensity</a:t>
            </a:r>
            <a:r>
              <a:rPr lang="en-US" baseline="0" dirty="0" smtClean="0"/>
              <a:t> of the cerebral white matter consistent with widespread myelin injury.  </a:t>
            </a:r>
            <a:endParaRPr lang="en-US" dirty="0" smtClean="0"/>
          </a:p>
          <a:p>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14</a:t>
            </a:fld>
            <a:endParaRPr lang="en-US"/>
          </a:p>
        </p:txBody>
      </p:sp>
    </p:spTree>
    <p:extLst>
      <p:ext uri="{BB962C8B-B14F-4D97-AF65-F5344CB8AC3E}">
        <p14:creationId xmlns:p14="http://schemas.microsoft.com/office/powerpoint/2010/main" val="2934280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findings in</a:t>
            </a:r>
            <a:r>
              <a:rPr lang="en-US" baseline="0" dirty="0" smtClean="0"/>
              <a:t> chronic toluene and solvent exposure include mild-to-moderate cerebellar and cortical atrophy.  Here you can see quite an atrophied cerebellum on the left compared to a normal on the right.  </a:t>
            </a:r>
          </a:p>
          <a:p>
            <a:endParaRPr lang="en-US" baseline="0" dirty="0" smtClean="0"/>
          </a:p>
          <a:p>
            <a:r>
              <a:rPr lang="en-US" baseline="0" dirty="0" smtClean="0"/>
              <a:t>In addition, if you were to do an EEG, you might also see a diffuse slowing pattern.  Brainstem auditory-evoked responses may also be abnormal and have been shown to be a sensitive indicator of toluene-induced CNS damage.  </a:t>
            </a:r>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15</a:t>
            </a:fld>
            <a:endParaRPr lang="en-US"/>
          </a:p>
        </p:txBody>
      </p:sp>
    </p:spTree>
    <p:extLst>
      <p:ext uri="{BB962C8B-B14F-4D97-AF65-F5344CB8AC3E}">
        <p14:creationId xmlns:p14="http://schemas.microsoft.com/office/powerpoint/2010/main" val="831842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Toluene also has several</a:t>
            </a:r>
            <a:r>
              <a:rPr lang="en-US" baseline="0" dirty="0" smtClean="0"/>
              <a:t> other unique properties to it in chronic exposure.  It is well documented to cause a distal RTA and rarely will cause a proximal RTA and </a:t>
            </a:r>
            <a:r>
              <a:rPr lang="en-US" baseline="0" dirty="0" err="1" smtClean="0"/>
              <a:t>fanconi</a:t>
            </a:r>
            <a:r>
              <a:rPr lang="en-US" baseline="0" dirty="0" smtClean="0"/>
              <a:t>-like syndrome.  This will also be associated with a </a:t>
            </a:r>
            <a:r>
              <a:rPr lang="en-US" baseline="0" dirty="0" err="1" smtClean="0"/>
              <a:t>hyperchloremic</a:t>
            </a:r>
            <a:r>
              <a:rPr lang="en-US" baseline="0" dirty="0" smtClean="0"/>
              <a:t> non-gap metabolic acidosis.</a:t>
            </a:r>
          </a:p>
          <a:p>
            <a:endParaRPr lang="en-US" baseline="0" dirty="0" smtClean="0"/>
          </a:p>
          <a:p>
            <a:r>
              <a:rPr lang="en-US" baseline="0" dirty="0" smtClean="0"/>
              <a:t>To look for ongoing </a:t>
            </a:r>
            <a:r>
              <a:rPr lang="en-US" baseline="0" dirty="0" err="1" smtClean="0"/>
              <a:t>occupatioanl</a:t>
            </a:r>
            <a:r>
              <a:rPr lang="en-US" baseline="0" dirty="0" smtClean="0"/>
              <a:t> exposure, urinary </a:t>
            </a:r>
            <a:r>
              <a:rPr lang="en-US" baseline="0" dirty="0" err="1" smtClean="0"/>
              <a:t>hippuric</a:t>
            </a:r>
            <a:r>
              <a:rPr lang="en-US" baseline="0" dirty="0" smtClean="0"/>
              <a:t> acid is the test of choice. </a:t>
            </a:r>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16</a:t>
            </a:fld>
            <a:endParaRPr lang="en-US"/>
          </a:p>
        </p:txBody>
      </p:sp>
    </p:spTree>
    <p:extLst>
      <p:ext uri="{BB962C8B-B14F-4D97-AF65-F5344CB8AC3E}">
        <p14:creationId xmlns:p14="http://schemas.microsoft.com/office/powerpoint/2010/main" val="3464275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addition to the CNS toxicity from hydrocarbons and solvents, many of these are also known to cause peripheral nervous system toxicity.  2 well known and well documented are n-hexane and methyl-n-butyl ketone or </a:t>
            </a:r>
            <a:r>
              <a:rPr lang="en-US" baseline="0" dirty="0" err="1" smtClean="0"/>
              <a:t>MnBK</a:t>
            </a:r>
            <a:r>
              <a:rPr lang="en-US" baseline="0" dirty="0" smtClean="0"/>
              <a:t>.  Hexane can be found in gasoline, glues, and cements among other things.  </a:t>
            </a:r>
            <a:r>
              <a:rPr lang="en-US" baseline="0" dirty="0" err="1" smtClean="0"/>
              <a:t>MnBK</a:t>
            </a:r>
            <a:r>
              <a:rPr lang="en-US" baseline="0" dirty="0" smtClean="0"/>
              <a:t> is also found in many glues, cements, and paints.  Both of these are well described to cause peripheral neuropathy in animals and humans after chronic exposure.  The </a:t>
            </a:r>
            <a:r>
              <a:rPr lang="en-US" baseline="0" dirty="0" err="1" smtClean="0"/>
              <a:t>axonopathy</a:t>
            </a:r>
            <a:r>
              <a:rPr lang="en-US" baseline="0" dirty="0" smtClean="0"/>
              <a:t> is the classic “dying-back” and starts distal and eventually makes it way more proximal. </a:t>
            </a:r>
          </a:p>
          <a:p>
            <a:endParaRPr lang="en-US" baseline="0" dirty="0" smtClean="0"/>
          </a:p>
          <a:p>
            <a:r>
              <a:rPr lang="en-US" baseline="0" dirty="0" smtClean="0"/>
              <a:t>Here you can see the common metabolism of both n-hexane and methyl n-butyl ketone to the neurotoxic 2,5-hexanedione intermediate.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081D1A6-8219-4420-B676-DCB7860C4E34}" type="slidenum">
              <a:rPr lang="en-US" smtClean="0"/>
              <a:t>17</a:t>
            </a:fld>
            <a:endParaRPr lang="en-US"/>
          </a:p>
        </p:txBody>
      </p:sp>
    </p:spTree>
    <p:extLst>
      <p:ext uri="{BB962C8B-B14F-4D97-AF65-F5344CB8AC3E}">
        <p14:creationId xmlns:p14="http://schemas.microsoft.com/office/powerpoint/2010/main" val="1001812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Methyl ethyl ketone or MEK on the other hand is not thought to cause direct neurotoxicity.  It is also found in glues, cements, and paints.   However, it has been shown to potentiate the neurotoxicity of hexane and </a:t>
            </a:r>
            <a:r>
              <a:rPr lang="en-US" baseline="0" dirty="0" err="1" smtClean="0"/>
              <a:t>MnBK</a:t>
            </a:r>
            <a:r>
              <a:rPr lang="en-US" baseline="0" dirty="0" smtClean="0"/>
              <a:t> by altering their metabolism.  There have been case reports however of large ingestions that may have caused direct neurotoxicity.  </a:t>
            </a:r>
            <a:endParaRPr lang="en-US" dirty="0" smtClean="0"/>
          </a:p>
          <a:p>
            <a:endParaRPr lang="en-US" dirty="0" smtClean="0"/>
          </a:p>
          <a:p>
            <a:r>
              <a:rPr lang="en-US" dirty="0" smtClean="0"/>
              <a:t>This graph</a:t>
            </a:r>
            <a:r>
              <a:rPr lang="en-US" baseline="0" dirty="0" smtClean="0"/>
              <a:t> is from a 1970s animal study on peripheral neuropathy from n-hexane and MEK.  You can see in the top graph, the animals are only exposed to n-hexane and slowly the animals develop slight paresis in gray and then severe paresis in black.  You can see in the next graph, when MEK is added to n-hexane, the onset of paresis is potentiated and is much more rapid.  In the final bottom graph you can see the animals are exposed to only MEK and there are no animals with peripheral paresis.   Interestingly though, the animals died from sudden death, but none developed peripheral neuropathy.  </a:t>
            </a:r>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18</a:t>
            </a:fld>
            <a:endParaRPr lang="en-US"/>
          </a:p>
        </p:txBody>
      </p:sp>
    </p:spTree>
    <p:extLst>
      <p:ext uri="{BB962C8B-B14F-4D97-AF65-F5344CB8AC3E}">
        <p14:creationId xmlns:p14="http://schemas.microsoft.com/office/powerpoint/2010/main" val="1968944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addition to </a:t>
            </a:r>
            <a:r>
              <a:rPr lang="en-US" baseline="0" dirty="0" err="1" smtClean="0"/>
              <a:t>MnBK</a:t>
            </a:r>
            <a:r>
              <a:rPr lang="en-US" baseline="0" dirty="0" smtClean="0"/>
              <a:t> and n-hexane, there is a rather long list of other solvents and hydrocarbons that are known to cause a similar dying back </a:t>
            </a:r>
            <a:r>
              <a:rPr lang="en-US" baseline="0" dirty="0" err="1" smtClean="0"/>
              <a:t>axonopathy</a:t>
            </a:r>
            <a:r>
              <a:rPr lang="en-US" baseline="0" dirty="0" smtClean="0"/>
              <a:t> and peripheral neuropathy.  One of these is carbon disulfide which we most often associated with the production of viscose rayon.  In addition to a peripheral neuropathy, one can also see parkinsonism and </a:t>
            </a:r>
            <a:r>
              <a:rPr lang="en-US" baseline="0" dirty="0" err="1" smtClean="0"/>
              <a:t>choreoathetoid</a:t>
            </a:r>
            <a:r>
              <a:rPr lang="en-US" baseline="0" dirty="0" smtClean="0"/>
              <a:t> movements with carbon disulfide.</a:t>
            </a:r>
          </a:p>
          <a:p>
            <a:endParaRPr lang="en-US" baseline="0" dirty="0" smtClean="0"/>
          </a:p>
          <a:p>
            <a:r>
              <a:rPr lang="en-US" baseline="0" dirty="0" smtClean="0"/>
              <a:t>Additionally, acrylamide – which is used in the manufacturing of various polymers; ethylene oxide which is found in </a:t>
            </a:r>
            <a:r>
              <a:rPr lang="en-US" baseline="0" dirty="0" err="1" smtClean="0"/>
              <a:t>sterilants</a:t>
            </a:r>
            <a:r>
              <a:rPr lang="en-US" baseline="0" dirty="0" smtClean="0"/>
              <a:t>, and also TCE which is most commonly found in solvent, cleanser, and degreaser – are all on the list of solvents that are well documented to cause peripheral neuropathy.</a:t>
            </a:r>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19</a:t>
            </a:fld>
            <a:endParaRPr lang="en-US"/>
          </a:p>
        </p:txBody>
      </p:sp>
    </p:spTree>
    <p:extLst>
      <p:ext uri="{BB962C8B-B14F-4D97-AF65-F5344CB8AC3E}">
        <p14:creationId xmlns:p14="http://schemas.microsoft.com/office/powerpoint/2010/main" val="1938930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a:t>
            </a:r>
            <a:r>
              <a:rPr lang="en-US" baseline="0" dirty="0" smtClean="0"/>
              <a:t> so why don’t we start at the very beginning with what we actually mean by a hydrocarbon.  As the name implies it is made up of both hydrogen and carbon molecules.  However, they can be aliphatic or aromatic – with aliphatic being straight or branched chain, and then either saturated like ethane or unsaturated like </a:t>
            </a:r>
            <a:r>
              <a:rPr lang="en-US" baseline="0" dirty="0" err="1" smtClean="0"/>
              <a:t>ethyene</a:t>
            </a:r>
            <a:r>
              <a:rPr lang="en-US" baseline="0" dirty="0" smtClean="0"/>
              <a:t> or alkynes with triple bonds.  And then the aromatics are those with ring structures. Both aliphatic and aromatic compounds can be substituted with halogens or other molecules as we’ll see.</a:t>
            </a:r>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2</a:t>
            </a:fld>
            <a:endParaRPr lang="en-US"/>
          </a:p>
        </p:txBody>
      </p:sp>
    </p:spTree>
    <p:extLst>
      <p:ext uri="{BB962C8B-B14F-4D97-AF65-F5344CB8AC3E}">
        <p14:creationId xmlns:p14="http://schemas.microsoft.com/office/powerpoint/2010/main" val="125577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just</a:t>
            </a:r>
            <a:r>
              <a:rPr lang="en-US" baseline="0" dirty="0" smtClean="0"/>
              <a:t> wanted to speak a little bit more about TCE or trichloroethylene exposure because it does have some other interesting toxicities.  For years it was used as a general anesthetics, but has since been abandoned due to hydrocarbon cardiotoxicity.  Besides the peripheral neuropathy, it has also been thought to be a cause of trigeminal neuralgia, even from a large single exposure. This is thought to be from TCE decomposition products. </a:t>
            </a:r>
          </a:p>
          <a:p>
            <a:endParaRPr lang="en-US" baseline="0" dirty="0" smtClean="0"/>
          </a:p>
          <a:p>
            <a:r>
              <a:rPr lang="en-US" baseline="0" dirty="0" smtClean="0"/>
              <a:t>Additionally, TCE also inhibits aldehyde dehydrogenase and thus creates aa </a:t>
            </a:r>
            <a:r>
              <a:rPr lang="en-US" baseline="0" dirty="0" err="1" smtClean="0"/>
              <a:t>disulfram</a:t>
            </a:r>
            <a:r>
              <a:rPr lang="en-US" baseline="0" dirty="0" smtClean="0"/>
              <a:t>-like reaction with alcohol and causes flushing, and nausea and vomiting much like you would see alcohol and </a:t>
            </a:r>
            <a:r>
              <a:rPr lang="en-US" baseline="0" dirty="0" err="1" smtClean="0"/>
              <a:t>antabuse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20</a:t>
            </a:fld>
            <a:endParaRPr lang="en-US"/>
          </a:p>
        </p:txBody>
      </p:sp>
    </p:spTree>
    <p:extLst>
      <p:ext uri="{BB962C8B-B14F-4D97-AF65-F5344CB8AC3E}">
        <p14:creationId xmlns:p14="http://schemas.microsoft.com/office/powerpoint/2010/main" val="2547181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go over a few more interesting</a:t>
            </a:r>
            <a:r>
              <a:rPr lang="en-US" baseline="0" dirty="0" smtClean="0"/>
              <a:t> solvents and hydrocarbons with some unique characteristics and toxicities. </a:t>
            </a:r>
            <a:endParaRPr lang="en-US" baseline="0" dirty="0" smtClean="0"/>
          </a:p>
          <a:p>
            <a:endParaRPr lang="en-US" baseline="0" dirty="0" smtClean="0"/>
          </a:p>
          <a:p>
            <a:r>
              <a:rPr lang="en-US" baseline="0" dirty="0" smtClean="0"/>
              <a:t>These in particular were selected an important in the Bangkok and the Thailand communities, so if you have had any special experience with any other these hydrocarbons, we would love to hear about it. </a:t>
            </a:r>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21</a:t>
            </a:fld>
            <a:endParaRPr lang="en-US"/>
          </a:p>
        </p:txBody>
      </p:sp>
    </p:spTree>
    <p:extLst>
      <p:ext uri="{BB962C8B-B14F-4D97-AF65-F5344CB8AC3E}">
        <p14:creationId xmlns:p14="http://schemas.microsoft.com/office/powerpoint/2010/main" val="1817636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one we can talk about is methylene</a:t>
            </a:r>
            <a:r>
              <a:rPr lang="en-US" baseline="0" dirty="0" smtClean="0"/>
              <a:t> chloride. It is commonly found in paint removers, cleansers, degreasers, aerosol propellants.  Like other halogenated hydrocarbons it can cause rapid general anesthesia by inhalation.  The fascinating fact about it – AND other similar 1 carbon </a:t>
            </a:r>
            <a:r>
              <a:rPr lang="en-US" baseline="0" dirty="0" err="1" smtClean="0"/>
              <a:t>halomethanes</a:t>
            </a:r>
            <a:r>
              <a:rPr lang="en-US" baseline="0" dirty="0" smtClean="0"/>
              <a:t> – is that it is metabolized by 2E1 as seen here to carbon monoxide.  And thus it can lead to significant, delayed, and prolonged </a:t>
            </a:r>
            <a:r>
              <a:rPr lang="en-US" baseline="0" dirty="0" err="1" smtClean="0"/>
              <a:t>carboxyhemoglobinemia</a:t>
            </a:r>
            <a:r>
              <a:rPr lang="en-US" baseline="0" dirty="0" smtClean="0"/>
              <a:t>.  </a:t>
            </a:r>
          </a:p>
          <a:p>
            <a:endParaRPr lang="en-US" baseline="0" dirty="0" smtClean="0"/>
          </a:p>
          <a:p>
            <a:r>
              <a:rPr lang="en-US" baseline="0" dirty="0" smtClean="0"/>
              <a:t>One classic unfortunate case is shown here of bathtub refinishing.  Unfortunately there have been many deaths of bathtub refinishers using methylene chloride paint stripping products in poorly ventilated bathrooms.  Death in these cases are likely from a combination of CNS and respiratory depression as well as carbon monoxide poisoning.  </a:t>
            </a:r>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22</a:t>
            </a:fld>
            <a:endParaRPr lang="en-US"/>
          </a:p>
        </p:txBody>
      </p:sp>
    </p:spTree>
    <p:extLst>
      <p:ext uri="{BB962C8B-B14F-4D97-AF65-F5344CB8AC3E}">
        <p14:creationId xmlns:p14="http://schemas.microsoft.com/office/powerpoint/2010/main" val="702372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can see the nice direct, positive</a:t>
            </a:r>
            <a:r>
              <a:rPr lang="en-US" baseline="0" dirty="0" smtClean="0"/>
              <a:t> </a:t>
            </a:r>
            <a:r>
              <a:rPr lang="en-US" dirty="0" smtClean="0"/>
              <a:t>linear</a:t>
            </a:r>
            <a:r>
              <a:rPr lang="en-US" baseline="0" dirty="0" smtClean="0"/>
              <a:t> correlation between increasing methylene chloride concentrations and </a:t>
            </a:r>
            <a:r>
              <a:rPr lang="en-US" baseline="0" dirty="0" err="1" smtClean="0"/>
              <a:t>carboxyhemoglobin</a:t>
            </a:r>
            <a:r>
              <a:rPr lang="en-US" baseline="0" dirty="0" smtClean="0"/>
              <a:t> levels</a:t>
            </a:r>
            <a:r>
              <a:rPr lang="en-US" baseline="0" dirty="0" smtClean="0"/>
              <a:t>.  This graph however, does not say anything about the amount of time required for conversion. </a:t>
            </a:r>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23</a:t>
            </a:fld>
            <a:endParaRPr lang="en-US"/>
          </a:p>
        </p:txBody>
      </p:sp>
    </p:spTree>
    <p:extLst>
      <p:ext uri="{BB962C8B-B14F-4D97-AF65-F5344CB8AC3E}">
        <p14:creationId xmlns:p14="http://schemas.microsoft.com/office/powerpoint/2010/main" val="4202470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not</a:t>
            </a:r>
            <a:r>
              <a:rPr lang="en-US" baseline="0" dirty="0" smtClean="0"/>
              <a:t> technically a hydrocarbon given its obvious lack of </a:t>
            </a:r>
            <a:r>
              <a:rPr lang="en-US" baseline="0" dirty="0" err="1" smtClean="0"/>
              <a:t>hydrgens</a:t>
            </a:r>
            <a:r>
              <a:rPr lang="en-US" baseline="0" dirty="0" smtClean="0"/>
              <a:t>, carbon tetrachloride has long been used as an industrial solvent and reagent.  However its uses has dramatically declined now that it has been identified as a potent hepatic and renal toxin.  The mechanism of toxicity is shown here.  Carbon tetrachloride undergoes oxidation via CYP2E1 to </a:t>
            </a:r>
            <a:r>
              <a:rPr lang="en-US" baseline="0" dirty="0" err="1" smtClean="0"/>
              <a:t>trichloromethyl</a:t>
            </a:r>
            <a:r>
              <a:rPr lang="en-US" baseline="0" dirty="0" smtClean="0"/>
              <a:t> radical and a </a:t>
            </a:r>
            <a:r>
              <a:rPr lang="en-US" baseline="0" dirty="0" err="1" smtClean="0"/>
              <a:t>peroxyl</a:t>
            </a:r>
            <a:r>
              <a:rPr lang="en-US" baseline="0" dirty="0" smtClean="0"/>
              <a:t> radical.  These cause lipid peroxidation and protein adducts in the liver which causes </a:t>
            </a:r>
            <a:r>
              <a:rPr lang="en-US" baseline="0" dirty="0" err="1" smtClean="0"/>
              <a:t>centrilobular</a:t>
            </a:r>
            <a:r>
              <a:rPr lang="en-US" baseline="0" dirty="0" smtClean="0"/>
              <a:t> necrosis the same as acetaminophen-induce hepatotoxicity.  </a:t>
            </a:r>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24</a:t>
            </a:fld>
            <a:endParaRPr lang="en-US"/>
          </a:p>
        </p:txBody>
      </p:sp>
    </p:spTree>
    <p:extLst>
      <p:ext uri="{BB962C8B-B14F-4D97-AF65-F5344CB8AC3E}">
        <p14:creationId xmlns:p14="http://schemas.microsoft.com/office/powerpoint/2010/main" val="1288275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can see the </a:t>
            </a:r>
            <a:r>
              <a:rPr lang="en-US" dirty="0" err="1" smtClean="0"/>
              <a:t>centrilobular</a:t>
            </a:r>
            <a:r>
              <a:rPr lang="en-US" baseline="0" dirty="0" smtClean="0"/>
              <a:t> necrosis and significant leukocyte infiltration caused by carbon tetrachloride.</a:t>
            </a:r>
          </a:p>
          <a:p>
            <a:endParaRPr lang="en-US" baseline="0" dirty="0" smtClean="0"/>
          </a:p>
        </p:txBody>
      </p:sp>
      <p:sp>
        <p:nvSpPr>
          <p:cNvPr id="4" name="Slide Number Placeholder 3"/>
          <p:cNvSpPr>
            <a:spLocks noGrp="1"/>
          </p:cNvSpPr>
          <p:nvPr>
            <p:ph type="sldNum" sz="quarter" idx="10"/>
          </p:nvPr>
        </p:nvSpPr>
        <p:spPr/>
        <p:txBody>
          <a:bodyPr/>
          <a:lstStyle/>
          <a:p>
            <a:fld id="{8081D1A6-8219-4420-B676-DCB7860C4E34}" type="slidenum">
              <a:rPr lang="en-US" smtClean="0"/>
              <a:t>25</a:t>
            </a:fld>
            <a:endParaRPr lang="en-US"/>
          </a:p>
        </p:txBody>
      </p:sp>
    </p:spTree>
    <p:extLst>
      <p:ext uri="{BB962C8B-B14F-4D97-AF65-F5344CB8AC3E}">
        <p14:creationId xmlns:p14="http://schemas.microsoft.com/office/powerpoint/2010/main" val="3481042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Benzene</a:t>
            </a:r>
            <a:r>
              <a:rPr lang="en-US" baseline="0" dirty="0" smtClean="0"/>
              <a:t> is a hydrocarbon that also has very unique properties and toxicities that are worth noting.  It is found most abundantly in the petrochemical industry with the heaviest exposure in the clean-up and transfer of petroleum products.  It is a potent </a:t>
            </a:r>
            <a:r>
              <a:rPr lang="en-US" baseline="0" dirty="0" err="1" smtClean="0"/>
              <a:t>hematotoxin</a:t>
            </a:r>
            <a:r>
              <a:rPr lang="en-US" baseline="0" dirty="0" smtClean="0"/>
              <a:t>.  The classic cause of death in chronic benzene poisoning is aplastic anemia, which you can see here in the picture of the quite </a:t>
            </a:r>
            <a:r>
              <a:rPr lang="en-US" baseline="0" dirty="0" err="1" smtClean="0"/>
              <a:t>hypocellular</a:t>
            </a:r>
            <a:r>
              <a:rPr lang="en-US" baseline="0" dirty="0" smtClean="0"/>
              <a:t> bone marrow. </a:t>
            </a:r>
          </a:p>
          <a:p>
            <a:endParaRPr lang="en-US" baseline="0" dirty="0" smtClean="0"/>
          </a:p>
          <a:p>
            <a:r>
              <a:rPr lang="en-US" baseline="0" dirty="0" smtClean="0"/>
              <a:t>Although there are several important benzene metabolites including </a:t>
            </a:r>
            <a:r>
              <a:rPr lang="en-US" baseline="0" dirty="0" err="1" smtClean="0"/>
              <a:t>hydroxyquinol</a:t>
            </a:r>
            <a:r>
              <a:rPr lang="en-US" baseline="0" dirty="0" smtClean="0"/>
              <a:t>, </a:t>
            </a:r>
            <a:r>
              <a:rPr lang="en-US" baseline="0" dirty="0" err="1" smtClean="0"/>
              <a:t>quinol</a:t>
            </a:r>
            <a:r>
              <a:rPr lang="en-US" baseline="0" dirty="0" smtClean="0"/>
              <a:t>, and catechol; phenol is the best urinary metabolite to serve as a biologic marker of ongoing industrial exposure.  </a:t>
            </a:r>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26</a:t>
            </a:fld>
            <a:endParaRPr lang="en-US"/>
          </a:p>
        </p:txBody>
      </p:sp>
    </p:spTree>
    <p:extLst>
      <p:ext uri="{BB962C8B-B14F-4D97-AF65-F5344CB8AC3E}">
        <p14:creationId xmlns:p14="http://schemas.microsoft.com/office/powerpoint/2010/main" val="4250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have come to realize,</a:t>
            </a:r>
            <a:r>
              <a:rPr lang="en-US" baseline="0" dirty="0" smtClean="0"/>
              <a:t> styrene is an important chemical here in Thailand.  You can see the chemical structure here in the upper right hand corner.  Its terminal bond makes is a good candidate for polymerization, and in fact it is used for the manufacture of different polyester resins, plastics, </a:t>
            </a:r>
            <a:r>
              <a:rPr lang="en-US" baseline="0" dirty="0" err="1" smtClean="0"/>
              <a:t>styrofoams</a:t>
            </a:r>
            <a:r>
              <a:rPr lang="en-US" baseline="0" dirty="0" smtClean="0"/>
              <a:t>, insulation, paint, and in the manufacture of boats.  </a:t>
            </a:r>
          </a:p>
          <a:p>
            <a:endParaRPr lang="en-US" baseline="0" dirty="0" smtClean="0"/>
          </a:p>
          <a:p>
            <a:r>
              <a:rPr lang="en-US" baseline="0" dirty="0" smtClean="0"/>
              <a:t>Following its chronic exposure is a little bit more difficult, and instead of a metabolite, it is best to follow DNA and protein adducts, or alternatively looking at cytogenetic damage as well.  </a:t>
            </a:r>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27</a:t>
            </a:fld>
            <a:endParaRPr lang="en-US"/>
          </a:p>
        </p:txBody>
      </p:sp>
    </p:spTree>
    <p:extLst>
      <p:ext uri="{BB962C8B-B14F-4D97-AF65-F5344CB8AC3E}">
        <p14:creationId xmlns:p14="http://schemas.microsoft.com/office/powerpoint/2010/main" val="776448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acute toxicity of styrene</a:t>
            </a:r>
            <a:r>
              <a:rPr lang="en-US" baseline="0" dirty="0" smtClean="0"/>
              <a:t> in the occupational setting is mostly of a local irritant to the skin, mucous membranes and the respiratory tract.  Additionally, just like all the other hydrocarbons, it creates a dose dependent CNS and ultimately respiratory depression.  </a:t>
            </a:r>
          </a:p>
          <a:p>
            <a:endParaRPr lang="en-US" baseline="0" dirty="0" smtClean="0"/>
          </a:p>
          <a:p>
            <a:r>
              <a:rPr lang="en-US" baseline="0" dirty="0" smtClean="0"/>
              <a:t>Chronically, long term epidemiology studies looking for blood malignancies have been conflicting.  The best studies of workers only working with styrene products have failed to show any malignancy relationship.  There have been other studies in the setting of other known carcinogens such as benzene where there has been an increase in lymphoma and leukemia</a:t>
            </a:r>
            <a:r>
              <a:rPr lang="en-US" baseline="0" dirty="0" smtClean="0"/>
              <a:t>.  The current </a:t>
            </a:r>
            <a:r>
              <a:rPr lang="en-US" baseline="0" dirty="0" err="1" smtClean="0"/>
              <a:t>concensus</a:t>
            </a:r>
            <a:r>
              <a:rPr lang="en-US" baseline="0" dirty="0" smtClean="0"/>
              <a:t> is that styrene is not considered a carcinogen at this time.  </a:t>
            </a:r>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28</a:t>
            </a:fld>
            <a:endParaRPr lang="en-US"/>
          </a:p>
        </p:txBody>
      </p:sp>
    </p:spTree>
    <p:extLst>
      <p:ext uri="{BB962C8B-B14F-4D97-AF65-F5344CB8AC3E}">
        <p14:creationId xmlns:p14="http://schemas.microsoft.com/office/powerpoint/2010/main" val="1778753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Acetone</a:t>
            </a:r>
            <a:r>
              <a:rPr lang="en-US" baseline="0" dirty="0" smtClean="0"/>
              <a:t> is another very common solvent – for both for personal and industrial use.  It’s seen in a wide range of uses from plumbing to the semiconductor industry.  It’s an endogenous substance, mainly from the metabolism of fatty acids.  Because of this, it is not thought to be a very toxic substance.  In an inhalational exposure, it takes an extremely high concentration to cause CNS depression.  It should mainly be thought of as an eye, nose, and throat irritant and the treatment should be supportive.  It is highly flammable and thus a large amount of the injuries from acetone are actually from explosions and not its inherent toxicity.  </a:t>
            </a:r>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29</a:t>
            </a:fld>
            <a:endParaRPr lang="en-US"/>
          </a:p>
        </p:txBody>
      </p:sp>
    </p:spTree>
    <p:extLst>
      <p:ext uri="{BB962C8B-B14F-4D97-AF65-F5344CB8AC3E}">
        <p14:creationId xmlns:p14="http://schemas.microsoft.com/office/powerpoint/2010/main" val="593160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now with hydrocarbons and solvents, we really worry about</a:t>
            </a:r>
            <a:r>
              <a:rPr lang="en-US" baseline="0" dirty="0" smtClean="0"/>
              <a:t> 3 different distinct patient populations.  And because of the route and type of hydrocarbon that they are exposed to all differ, they are at risk for different toxicities.  Today, we’ll talk at least briefly about all 3 – whether it’s the petrochemical worker with chronic inhalation or the teenager who is intentionally inhaling toluene, or lastly the unintentional hydrocarbon ingestion in an exploring toddler.  We see all 3 of these patients in our emergency rooms and clinics so I’m guess here is no different.</a:t>
            </a:r>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3</a:t>
            </a:fld>
            <a:endParaRPr lang="en-US"/>
          </a:p>
        </p:txBody>
      </p:sp>
    </p:spTree>
    <p:extLst>
      <p:ext uri="{BB962C8B-B14F-4D97-AF65-F5344CB8AC3E}">
        <p14:creationId xmlns:p14="http://schemas.microsoft.com/office/powerpoint/2010/main" val="5775742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Xylene is </a:t>
            </a:r>
            <a:r>
              <a:rPr lang="en-US" dirty="0" smtClean="0"/>
              <a:t>also produced</a:t>
            </a:r>
            <a:r>
              <a:rPr lang="en-US" baseline="0" dirty="0" smtClean="0"/>
              <a:t> </a:t>
            </a:r>
            <a:r>
              <a:rPr lang="en-US" baseline="0" dirty="0" smtClean="0"/>
              <a:t>in the petrochemical distillation process.  It is used as a component of several different fuel sources and is also found in industrial degreasers and solvents.  Much like acetone, in high concentration settings it can cause CNS depression and local irritation.  In chronic exposures, it looks much more like toluene having long term CNS, hepatic, and reproductive tract dysfunction at the concentrations seen here. </a:t>
            </a:r>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30</a:t>
            </a:fld>
            <a:endParaRPr lang="en-US"/>
          </a:p>
        </p:txBody>
      </p:sp>
    </p:spTree>
    <p:extLst>
      <p:ext uri="{BB962C8B-B14F-4D97-AF65-F5344CB8AC3E}">
        <p14:creationId xmlns:p14="http://schemas.microsoft.com/office/powerpoint/2010/main" val="22382920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Ethyl acetate is the last solvent that we’ll</a:t>
            </a:r>
            <a:r>
              <a:rPr lang="en-US" baseline="0" dirty="0" smtClean="0"/>
              <a:t> touch on right now.  It gets most of its use in glues and nail polish removers.  Interestingly it also is used in the decaffeination of teas and coffee.  Also ethyl acetate is the most common ester in wine and is what gives the perception of “</a:t>
            </a:r>
            <a:r>
              <a:rPr lang="en-US" baseline="0" dirty="0" err="1" smtClean="0"/>
              <a:t>fruitines</a:t>
            </a:r>
            <a:r>
              <a:rPr lang="en-US" baseline="0" dirty="0" smtClean="0"/>
              <a:t>” in wine.  So if it’s in the liquids we drink, it can’t be all bad; and that’s what we generally find.  The acute inhalational toxicity is limited to mucosal irritation, and CNS depression only with very large concentrations in enclosed spaces.  And in general it is not considered a carcinogen per IARC or any other organization.  There was one possible correlation in a rubber tire factory, but this is inconclusive giving the cofounding with many other carcinogenic toxins.     </a:t>
            </a:r>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31</a:t>
            </a:fld>
            <a:endParaRPr lang="en-US"/>
          </a:p>
        </p:txBody>
      </p:sp>
    </p:spTree>
    <p:extLst>
      <p:ext uri="{BB962C8B-B14F-4D97-AF65-F5344CB8AC3E}">
        <p14:creationId xmlns:p14="http://schemas.microsoft.com/office/powerpoint/2010/main" val="18625288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terms of</a:t>
            </a:r>
            <a:r>
              <a:rPr lang="en-US" baseline="0" dirty="0" smtClean="0"/>
              <a:t> </a:t>
            </a:r>
            <a:r>
              <a:rPr lang="en-US" dirty="0" smtClean="0"/>
              <a:t>A </a:t>
            </a:r>
            <a:r>
              <a:rPr lang="en-US" dirty="0" smtClean="0"/>
              <a:t>chest</a:t>
            </a:r>
            <a:r>
              <a:rPr lang="en-US" baseline="0" dirty="0" smtClean="0"/>
              <a:t> </a:t>
            </a:r>
            <a:r>
              <a:rPr lang="en-US" baseline="0" dirty="0" err="1" smtClean="0"/>
              <a:t>xray</a:t>
            </a:r>
            <a:r>
              <a:rPr lang="en-US" baseline="0" dirty="0" smtClean="0"/>
              <a:t> is recommended to be obtained after inhalational and oral exposures.  Any obviously symptomatic patient with evidence of pulmonary toxicity should receive a </a:t>
            </a:r>
            <a:r>
              <a:rPr lang="en-US" baseline="0" dirty="0" err="1" smtClean="0"/>
              <a:t>cxr</a:t>
            </a:r>
            <a:r>
              <a:rPr lang="en-US" baseline="0" dirty="0" smtClean="0"/>
              <a:t>.  However, after ingestions, as we said, initial </a:t>
            </a:r>
            <a:r>
              <a:rPr lang="en-US" baseline="0" dirty="0" err="1" smtClean="0"/>
              <a:t>xray</a:t>
            </a:r>
            <a:r>
              <a:rPr lang="en-US" baseline="0" dirty="0" smtClean="0"/>
              <a:t> can be negative and are poorly predictive.  Instead after 6 hours, greater than 90% of patients who go on to develop aspiration pneumonitis will have a positive CXR by then.  </a:t>
            </a:r>
          </a:p>
          <a:p>
            <a:endParaRPr lang="en-US" baseline="0" dirty="0" smtClean="0"/>
          </a:p>
          <a:p>
            <a:r>
              <a:rPr lang="en-US" baseline="0" dirty="0" smtClean="0"/>
              <a:t>You can argue that a patient that has been observed for 6 hours after ingestion, with adequate oxygenation, is not </a:t>
            </a:r>
            <a:r>
              <a:rPr lang="en-US" baseline="0" dirty="0" err="1" smtClean="0"/>
              <a:t>tachypneic</a:t>
            </a:r>
            <a:r>
              <a:rPr lang="en-US" baseline="0" dirty="0" smtClean="0"/>
              <a:t>, has a normal lung exam and CXR like the one seen here on the left, can be safely discharged with close follow up.  </a:t>
            </a:r>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32</a:t>
            </a:fld>
            <a:endParaRPr lang="en-US"/>
          </a:p>
        </p:txBody>
      </p:sp>
    </p:spTree>
    <p:extLst>
      <p:ext uri="{BB962C8B-B14F-4D97-AF65-F5344CB8AC3E}">
        <p14:creationId xmlns:p14="http://schemas.microsoft.com/office/powerpoint/2010/main" val="970162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Acutely, in general, for</a:t>
            </a:r>
            <a:r>
              <a:rPr lang="en-US" baseline="0" dirty="0" smtClean="0"/>
              <a:t> significant exposures, some general diagnostics may serve some benefit.  An EKG to look for any dysrhythmias, a pulse ox and blood gas to monitor oxygenation, ventilation, and acid-base status.  Additionally looking for rhabdomyolysis in a patient with prolonged CNS depression or down time is also useful </a:t>
            </a:r>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33</a:t>
            </a:fld>
            <a:endParaRPr lang="en-US"/>
          </a:p>
        </p:txBody>
      </p:sp>
    </p:spTree>
    <p:extLst>
      <p:ext uri="{BB962C8B-B14F-4D97-AF65-F5344CB8AC3E}">
        <p14:creationId xmlns:p14="http://schemas.microsoft.com/office/powerpoint/2010/main" val="32546726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in general,</a:t>
            </a:r>
            <a:r>
              <a:rPr lang="en-US" baseline="0" dirty="0" smtClean="0"/>
              <a:t> you will get more for your money basing a majority of you testing on the history and the physical as we do with all of medicine.  We can also test various bioassays for the specific hydrocarbons or their metabolites in blood, urine, or breath.  Obviously these will be of little utility in the emergent scenario given around their usual long turn around time, but can help in forensics or chronic cases.  Here are a few examples of such testing – including a lot of things we’ve touched on in previous slides including looking at the bone marrow in chronically exposed benzene workers, hepatic function in CCl4 exposures.  Nerve conduction studies can be done in workers exposed to neurotoxic agents.  Finally, forensic testing can be done on autopsy – here an example would be of a </a:t>
            </a:r>
            <a:r>
              <a:rPr lang="en-US" baseline="0" dirty="0" err="1" smtClean="0"/>
              <a:t>huffer</a:t>
            </a:r>
            <a:r>
              <a:rPr lang="en-US" baseline="0" dirty="0" smtClean="0"/>
              <a:t> who was found with sudden death.   </a:t>
            </a:r>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34</a:t>
            </a:fld>
            <a:endParaRPr lang="en-US"/>
          </a:p>
        </p:txBody>
      </p:sp>
    </p:spTree>
    <p:extLst>
      <p:ext uri="{BB962C8B-B14F-4D97-AF65-F5344CB8AC3E}">
        <p14:creationId xmlns:p14="http://schemas.microsoft.com/office/powerpoint/2010/main" val="15466675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principles</a:t>
            </a:r>
            <a:r>
              <a:rPr lang="en-US" baseline="0" dirty="0" smtClean="0"/>
              <a:t> of decontamination follow as for all other exposures that we have talked about to date.  The exception largely comes with ingestions and doing gastric decontamination.  Gastric emptying and the use of activated charcoal is thought to increase the risk of aspiration and thus should be avoided in hydrocarbon ingestions. </a:t>
            </a:r>
          </a:p>
          <a:p>
            <a:endParaRPr lang="en-US" baseline="0" dirty="0" smtClean="0"/>
          </a:p>
          <a:p>
            <a:r>
              <a:rPr lang="en-US" baseline="0" dirty="0" smtClean="0"/>
              <a:t>Many patients with hydrocarbon pneumonitis will have hyperthermia and an infiltrate on their chest </a:t>
            </a:r>
            <a:r>
              <a:rPr lang="en-US" baseline="0" dirty="0" err="1" smtClean="0"/>
              <a:t>xray</a:t>
            </a:r>
            <a:r>
              <a:rPr lang="en-US" baseline="0" dirty="0" smtClean="0"/>
              <a:t> and thus it is very tempting to throw antibiotics at these patients.  However, several studies have shown that antibiotics does not change the clinical outcomes or length of stay.  Its recommended to reserve them for an identified infection.</a:t>
            </a:r>
          </a:p>
          <a:p>
            <a:endParaRPr lang="en-US" baseline="0" dirty="0" smtClean="0"/>
          </a:p>
          <a:p>
            <a:r>
              <a:rPr lang="en-US" baseline="0" dirty="0" smtClean="0"/>
              <a:t>Corticosteroids are also tempting to try to decrease the large inflammatory response of the pneumonitis, but human and animal trials have failed to show a clinical difference and may increase the risk of a bacterial superinfection.  One potential application is in the setting of hydrocarbon-induced stridor and upper airway injury and edema.  </a:t>
            </a:r>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35</a:t>
            </a:fld>
            <a:endParaRPr lang="en-US"/>
          </a:p>
        </p:txBody>
      </p:sp>
    </p:spTree>
    <p:extLst>
      <p:ext uri="{BB962C8B-B14F-4D97-AF65-F5344CB8AC3E}">
        <p14:creationId xmlns:p14="http://schemas.microsoft.com/office/powerpoint/2010/main" val="18401825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Patients</a:t>
            </a:r>
            <a:r>
              <a:rPr lang="en-US" baseline="0" dirty="0" smtClean="0"/>
              <a:t> with severe hydrocarbon pneumonitis often times are close to impossible to oxygenate and thus oftentimes possible difficult management problems.  You can start with the same principles of treating ARDS – using low tidal volumes and high PEEP. However, oftentimes this is not enough and you have to resort to high frequency jet ventilation, or when that fails, going to ECMO which you can see here – is basically running all of the deoxygenated blood through an artificial oxygenator and then back into the circulation.  </a:t>
            </a:r>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36</a:t>
            </a:fld>
            <a:endParaRPr lang="en-US"/>
          </a:p>
        </p:txBody>
      </p:sp>
    </p:spTree>
    <p:extLst>
      <p:ext uri="{BB962C8B-B14F-4D97-AF65-F5344CB8AC3E}">
        <p14:creationId xmlns:p14="http://schemas.microsoft.com/office/powerpoint/2010/main" val="35521546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we managed to go over a lot of information on hydrocarbons in a short amount of time, here are a couple of key take home points you should try to remember.  The first being that the particular molecular formula will determine the molecular properties, and this will ultimately lead to unique toxicity.  Acutely, most or all of the hydrocarbons will lead to CNS depression, but chronically, many of them have been known to cause a toxic encephalopathy. Don’t forget  amount the myocardial sensitization effect that hydrocarbons have and how it predisposes especially inhalant abusers to dysrhythmias.  And finally, certain hydrocarbons do have unique characteristics that are important to remember such as methylene chloride releasing carbon monoxide, carbon tetrachloride causing </a:t>
            </a:r>
            <a:r>
              <a:rPr lang="en-US" baseline="0" dirty="0" err="1" smtClean="0"/>
              <a:t>centrilobular</a:t>
            </a:r>
            <a:r>
              <a:rPr lang="en-US" baseline="0" dirty="0" smtClean="0"/>
              <a:t> hepatic necrosis, and chronic benzene exposure leading to aplastic anemia and ultimately AML.  </a:t>
            </a:r>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37</a:t>
            </a:fld>
            <a:endParaRPr lang="en-US"/>
          </a:p>
        </p:txBody>
      </p:sp>
    </p:spTree>
    <p:extLst>
      <p:ext uri="{BB962C8B-B14F-4D97-AF65-F5344CB8AC3E}">
        <p14:creationId xmlns:p14="http://schemas.microsoft.com/office/powerpoint/2010/main" val="13618014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with that I would be happy to open it up to some questions or comments if you have any .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38</a:t>
            </a:fld>
            <a:endParaRPr lang="en-US"/>
          </a:p>
        </p:txBody>
      </p:sp>
    </p:spTree>
    <p:extLst>
      <p:ext uri="{BB962C8B-B14F-4D97-AF65-F5344CB8AC3E}">
        <p14:creationId xmlns:p14="http://schemas.microsoft.com/office/powerpoint/2010/main" val="3866138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list of the most common occupations</a:t>
            </a:r>
            <a:r>
              <a:rPr lang="en-US" baseline="0" dirty="0" smtClean="0"/>
              <a:t> that may be at increased risk for a hydrocarbon or solvent toxic exposure.  Top of the list is those who work with petrochemicals, but many others including rubber and plastics workers and painters are at risk for long term chronic effects that we will talk about a little bit later.  </a:t>
            </a:r>
          </a:p>
          <a:p>
            <a:endParaRPr lang="en-US" baseline="0" dirty="0" smtClean="0"/>
          </a:p>
          <a:p>
            <a:r>
              <a:rPr lang="en-US" baseline="0" dirty="0" smtClean="0"/>
              <a:t>Here in the picture you can see construction workers working with tar and asphalt.  They are at risk for toxic gas exposure to a number of toxins including hydrogen sulfide, carbon monoxide, propane, methane, and other volatilized hydrocarbons.  They are also at risk of cutaneous injury through these hot hydrocarbon mixtures which can cause severe burns and the fact that they can harden quickly and are very difficult to remove.  To dissolve these particles, it is best to dissolve with other hydrocarbons such as mineral oil and petroleum jelly, proving the point that like really does dissolve like. We will see this principle come up a little bit later as well. </a:t>
            </a:r>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4</a:t>
            </a:fld>
            <a:endParaRPr lang="en-US"/>
          </a:p>
        </p:txBody>
      </p:sp>
    </p:spTree>
    <p:extLst>
      <p:ext uri="{BB962C8B-B14F-4D97-AF65-F5344CB8AC3E}">
        <p14:creationId xmlns:p14="http://schemas.microsoft.com/office/powerpoint/2010/main" val="2127813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a:t>
            </a:r>
            <a:r>
              <a:rPr lang="en-US" baseline="0" dirty="0" smtClean="0"/>
              <a:t> any other compound, its chemical properties will define its pharmacokinetics and </a:t>
            </a:r>
            <a:r>
              <a:rPr lang="en-US" baseline="0" dirty="0" err="1" smtClean="0"/>
              <a:t>toxikinetics</a:t>
            </a:r>
            <a:r>
              <a:rPr lang="en-US" baseline="0" dirty="0" smtClean="0"/>
              <a:t>.  With hydrocarbons, boiling point and vapor pressure help to define its toxicity.  As you can see here in both table form on the top and graphical form on the top, that as the number of carbons goes up the boiling point also goes up.  Additionally, as you start to substitute with various halogens, the boiling point also changes.  This will have consequences in terms of ingestion, inhalation, and the risk of aspiration. </a:t>
            </a:r>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5</a:t>
            </a:fld>
            <a:endParaRPr lang="en-US"/>
          </a:p>
        </p:txBody>
      </p:sp>
    </p:spTree>
    <p:extLst>
      <p:ext uri="{BB962C8B-B14F-4D97-AF65-F5344CB8AC3E}">
        <p14:creationId xmlns:p14="http://schemas.microsoft.com/office/powerpoint/2010/main" val="1412928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won’t be-labor the </a:t>
            </a:r>
            <a:r>
              <a:rPr lang="en-US" dirty="0" err="1" smtClean="0"/>
              <a:t>toxicokinetic</a:t>
            </a:r>
            <a:r>
              <a:rPr lang="en-US" dirty="0" smtClean="0"/>
              <a:t> points too much, but it is important to realize that the </a:t>
            </a:r>
            <a:r>
              <a:rPr lang="en-US" dirty="0" err="1" smtClean="0"/>
              <a:t>absorbtion</a:t>
            </a:r>
            <a:r>
              <a:rPr lang="en-US" dirty="0" smtClean="0"/>
              <a:t> of an inhaled dose is dependent not only on the air </a:t>
            </a:r>
            <a:r>
              <a:rPr lang="en-US" dirty="0" err="1" smtClean="0"/>
              <a:t>conentration</a:t>
            </a:r>
            <a:r>
              <a:rPr lang="en-US" dirty="0" smtClean="0"/>
              <a:t>, duration exposure, but also on the workers minute ventilation.  Oral bioavailability on the other hand is dependent on the hydrocarbon’s molecular weight.  And lastly, dermal exposure is dependent on the molecule’s </a:t>
            </a:r>
            <a:r>
              <a:rPr lang="en-US" dirty="0" err="1" smtClean="0"/>
              <a:t>lipophilicity</a:t>
            </a:r>
            <a:r>
              <a:rPr lang="en-US" dirty="0" smtClean="0"/>
              <a:t> and </a:t>
            </a:r>
            <a:r>
              <a:rPr lang="en-US" dirty="0" err="1" smtClean="0"/>
              <a:t>hydrophilicity</a:t>
            </a:r>
            <a:r>
              <a:rPr lang="en-US" dirty="0" smtClean="0"/>
              <a:t>.  The skin is actually made up of both hydrophilic and lipophilic components, and therefore a molecule with a water/lipid partition coefficient of close to 1 (DMSO)</a:t>
            </a:r>
            <a:r>
              <a:rPr lang="en-US" baseline="0" dirty="0" smtClean="0"/>
              <a:t> </a:t>
            </a:r>
            <a:r>
              <a:rPr lang="en-US" dirty="0" smtClean="0"/>
              <a:t>will have the best absorption.  Overall, dermal absorption is much less significant compared to something like inhalation</a:t>
            </a:r>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6</a:t>
            </a:fld>
            <a:endParaRPr lang="en-US"/>
          </a:p>
        </p:txBody>
      </p:sp>
    </p:spTree>
    <p:extLst>
      <p:ext uri="{BB962C8B-B14F-4D97-AF65-F5344CB8AC3E}">
        <p14:creationId xmlns:p14="http://schemas.microsoft.com/office/powerpoint/2010/main" val="1010339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Hydrocarbons with low viscosities (turpentine, gasoline, naphtha) have a higher</a:t>
            </a:r>
            <a:r>
              <a:rPr lang="en-US" baseline="0" dirty="0" smtClean="0"/>
              <a:t> tendency for aspiration.  In the US, the Consumer Products Safety Commission issued a rule in 2001 that required child-resistant packaging for products that contain 10% or more of hydrocarbon by weight and have a viscosity of less that 100 SUS (which is the units for viscosity).</a:t>
            </a:r>
          </a:p>
          <a:p>
            <a:endParaRPr lang="en-US" baseline="0" dirty="0" smtClean="0"/>
          </a:p>
          <a:p>
            <a:r>
              <a:rPr lang="en-US" baseline="0" dirty="0" smtClean="0"/>
              <a:t>Surface tension is the same idea as viscosity, but describes a liquids ability to creep.  It represents the attractive forces between the molecules.  The lower the surface area, the more effectively the liquid can creep and therefore produce a higher aspiration risk.  </a:t>
            </a:r>
          </a:p>
          <a:p>
            <a:endParaRPr lang="en-US" baseline="0" dirty="0" smtClean="0"/>
          </a:p>
          <a:p>
            <a:r>
              <a:rPr lang="en-US" baseline="0" dirty="0" smtClean="0"/>
              <a:t>Volatility on the other hand is the tendency of a liquid to become a gas.  The higher the volatility, the more likely the aspiration risk and ability to displace oxygen and lead to hypoxia.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7</a:t>
            </a:fld>
            <a:endParaRPr lang="en-US"/>
          </a:p>
        </p:txBody>
      </p:sp>
    </p:spTree>
    <p:extLst>
      <p:ext uri="{BB962C8B-B14F-4D97-AF65-F5344CB8AC3E}">
        <p14:creationId xmlns:p14="http://schemas.microsoft.com/office/powerpoint/2010/main" val="3448510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other commonly reported risk factors for aspiration after ingestion are the amount ingested, the presence of vomiting, coughing or gagging. In one study pulmonary toxicity developed 52% of people ingesting over 30ml, while only 39% in those who ingested less than 10ml.  Clearly, this is not a very sensitive or specific risk factor.  There are many cases of severe ARDS after only 5ml exposure.  In fact, none of these by themselves have very high sensitivity for ruling out aspiration</a:t>
            </a:r>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8</a:t>
            </a:fld>
            <a:endParaRPr lang="en-US"/>
          </a:p>
        </p:txBody>
      </p:sp>
    </p:spTree>
    <p:extLst>
      <p:ext uri="{BB962C8B-B14F-4D97-AF65-F5344CB8AC3E}">
        <p14:creationId xmlns:p14="http://schemas.microsoft.com/office/powerpoint/2010/main" val="1181422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aspiration or severe inhalational injury, you will see clinical findings of a pneumonitis with crackles and wheezing, with severe cases with refractory hypoxemia and hemoptysis.  You can also see </a:t>
            </a:r>
            <a:r>
              <a:rPr lang="en-US" dirty="0" err="1" smtClean="0"/>
              <a:t>methemoglobinemia</a:t>
            </a:r>
            <a:r>
              <a:rPr lang="en-US" dirty="0" smtClean="0"/>
              <a:t> in nitrogen containing hydrocarbons such as nitrobenzene.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081D1A6-8219-4420-B676-DCB7860C4E34}" type="slidenum">
              <a:rPr lang="en-US" smtClean="0"/>
              <a:t>9</a:t>
            </a:fld>
            <a:endParaRPr lang="en-US"/>
          </a:p>
        </p:txBody>
      </p:sp>
    </p:spTree>
    <p:extLst>
      <p:ext uri="{BB962C8B-B14F-4D97-AF65-F5344CB8AC3E}">
        <p14:creationId xmlns:p14="http://schemas.microsoft.com/office/powerpoint/2010/main" val="2360036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9D27F2-98CC-4781-A121-BD6636FB674F}" type="datetimeFigureOut">
              <a:rPr lang="en-US" smtClean="0"/>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215380-94AA-4234-AEAD-BA90EEDDF6C9}" type="slidenum">
              <a:rPr lang="en-US" smtClean="0"/>
              <a:t>‹#›</a:t>
            </a:fld>
            <a:endParaRPr lang="en-US"/>
          </a:p>
        </p:txBody>
      </p:sp>
    </p:spTree>
    <p:extLst>
      <p:ext uri="{BB962C8B-B14F-4D97-AF65-F5344CB8AC3E}">
        <p14:creationId xmlns:p14="http://schemas.microsoft.com/office/powerpoint/2010/main" val="190080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9D27F2-98CC-4781-A121-BD6636FB674F}" type="datetimeFigureOut">
              <a:rPr lang="en-US" smtClean="0"/>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215380-94AA-4234-AEAD-BA90EEDDF6C9}" type="slidenum">
              <a:rPr lang="en-US" smtClean="0"/>
              <a:t>‹#›</a:t>
            </a:fld>
            <a:endParaRPr lang="en-US"/>
          </a:p>
        </p:txBody>
      </p:sp>
    </p:spTree>
    <p:extLst>
      <p:ext uri="{BB962C8B-B14F-4D97-AF65-F5344CB8AC3E}">
        <p14:creationId xmlns:p14="http://schemas.microsoft.com/office/powerpoint/2010/main" val="2126420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9D27F2-98CC-4781-A121-BD6636FB674F}" type="datetimeFigureOut">
              <a:rPr lang="en-US" smtClean="0"/>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215380-94AA-4234-AEAD-BA90EEDDF6C9}" type="slidenum">
              <a:rPr lang="en-US" smtClean="0"/>
              <a:t>‹#›</a:t>
            </a:fld>
            <a:endParaRPr lang="en-US"/>
          </a:p>
        </p:txBody>
      </p:sp>
    </p:spTree>
    <p:extLst>
      <p:ext uri="{BB962C8B-B14F-4D97-AF65-F5344CB8AC3E}">
        <p14:creationId xmlns:p14="http://schemas.microsoft.com/office/powerpoint/2010/main" val="949658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9D27F2-98CC-4781-A121-BD6636FB674F}" type="datetimeFigureOut">
              <a:rPr lang="en-US" smtClean="0"/>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215380-94AA-4234-AEAD-BA90EEDDF6C9}" type="slidenum">
              <a:rPr lang="en-US" smtClean="0"/>
              <a:t>‹#›</a:t>
            </a:fld>
            <a:endParaRPr lang="en-US"/>
          </a:p>
        </p:txBody>
      </p:sp>
    </p:spTree>
    <p:extLst>
      <p:ext uri="{BB962C8B-B14F-4D97-AF65-F5344CB8AC3E}">
        <p14:creationId xmlns:p14="http://schemas.microsoft.com/office/powerpoint/2010/main" val="563622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9D27F2-98CC-4781-A121-BD6636FB674F}" type="datetimeFigureOut">
              <a:rPr lang="en-US" smtClean="0"/>
              <a:t>9/15/2015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215380-94AA-4234-AEAD-BA90EEDDF6C9}" type="slidenum">
              <a:rPr lang="en-US" smtClean="0"/>
              <a:t>‹#›</a:t>
            </a:fld>
            <a:endParaRPr lang="en-US"/>
          </a:p>
        </p:txBody>
      </p:sp>
    </p:spTree>
    <p:extLst>
      <p:ext uri="{BB962C8B-B14F-4D97-AF65-F5344CB8AC3E}">
        <p14:creationId xmlns:p14="http://schemas.microsoft.com/office/powerpoint/2010/main" val="14848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9D27F2-98CC-4781-A121-BD6636FB674F}" type="datetimeFigureOut">
              <a:rPr lang="en-US" smtClean="0"/>
              <a:t>9/15/2015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215380-94AA-4234-AEAD-BA90EEDDF6C9}" type="slidenum">
              <a:rPr lang="en-US" smtClean="0"/>
              <a:t>‹#›</a:t>
            </a:fld>
            <a:endParaRPr lang="en-US"/>
          </a:p>
        </p:txBody>
      </p:sp>
    </p:spTree>
    <p:extLst>
      <p:ext uri="{BB962C8B-B14F-4D97-AF65-F5344CB8AC3E}">
        <p14:creationId xmlns:p14="http://schemas.microsoft.com/office/powerpoint/2010/main" val="3252348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9D27F2-98CC-4781-A121-BD6636FB674F}" type="datetimeFigureOut">
              <a:rPr lang="en-US" smtClean="0"/>
              <a:t>9/15/2015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215380-94AA-4234-AEAD-BA90EEDDF6C9}" type="slidenum">
              <a:rPr lang="en-US" smtClean="0"/>
              <a:t>‹#›</a:t>
            </a:fld>
            <a:endParaRPr lang="en-US"/>
          </a:p>
        </p:txBody>
      </p:sp>
    </p:spTree>
    <p:extLst>
      <p:ext uri="{BB962C8B-B14F-4D97-AF65-F5344CB8AC3E}">
        <p14:creationId xmlns:p14="http://schemas.microsoft.com/office/powerpoint/2010/main" val="1865482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9D27F2-98CC-4781-A121-BD6636FB674F}" type="datetimeFigureOut">
              <a:rPr lang="en-US" smtClean="0"/>
              <a:t>9/15/2015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215380-94AA-4234-AEAD-BA90EEDDF6C9}" type="slidenum">
              <a:rPr lang="en-US" smtClean="0"/>
              <a:t>‹#›</a:t>
            </a:fld>
            <a:endParaRPr lang="en-US"/>
          </a:p>
        </p:txBody>
      </p:sp>
    </p:spTree>
    <p:extLst>
      <p:ext uri="{BB962C8B-B14F-4D97-AF65-F5344CB8AC3E}">
        <p14:creationId xmlns:p14="http://schemas.microsoft.com/office/powerpoint/2010/main" val="4668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9D27F2-98CC-4781-A121-BD6636FB674F}" type="datetimeFigureOut">
              <a:rPr lang="en-US" smtClean="0"/>
              <a:t>9/15/2015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215380-94AA-4234-AEAD-BA90EEDDF6C9}" type="slidenum">
              <a:rPr lang="en-US" smtClean="0"/>
              <a:t>‹#›</a:t>
            </a:fld>
            <a:endParaRPr lang="en-US"/>
          </a:p>
        </p:txBody>
      </p:sp>
    </p:spTree>
    <p:extLst>
      <p:ext uri="{BB962C8B-B14F-4D97-AF65-F5344CB8AC3E}">
        <p14:creationId xmlns:p14="http://schemas.microsoft.com/office/powerpoint/2010/main" val="3219788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9D27F2-98CC-4781-A121-BD6636FB674F}" type="datetimeFigureOut">
              <a:rPr lang="en-US" smtClean="0"/>
              <a:t>9/15/2015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215380-94AA-4234-AEAD-BA90EEDDF6C9}" type="slidenum">
              <a:rPr lang="en-US" smtClean="0"/>
              <a:t>‹#›</a:t>
            </a:fld>
            <a:endParaRPr lang="en-US"/>
          </a:p>
        </p:txBody>
      </p:sp>
    </p:spTree>
    <p:extLst>
      <p:ext uri="{BB962C8B-B14F-4D97-AF65-F5344CB8AC3E}">
        <p14:creationId xmlns:p14="http://schemas.microsoft.com/office/powerpoint/2010/main" val="1763006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9D27F2-98CC-4781-A121-BD6636FB674F}" type="datetimeFigureOut">
              <a:rPr lang="en-US" smtClean="0"/>
              <a:t>9/15/2015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215380-94AA-4234-AEAD-BA90EEDDF6C9}" type="slidenum">
              <a:rPr lang="en-US" smtClean="0"/>
              <a:t>‹#›</a:t>
            </a:fld>
            <a:endParaRPr lang="en-US"/>
          </a:p>
        </p:txBody>
      </p:sp>
    </p:spTree>
    <p:extLst>
      <p:ext uri="{BB962C8B-B14F-4D97-AF65-F5344CB8AC3E}">
        <p14:creationId xmlns:p14="http://schemas.microsoft.com/office/powerpoint/2010/main" val="428893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9D27F2-98CC-4781-A121-BD6636FB674F}" type="datetimeFigureOut">
              <a:rPr lang="en-US" smtClean="0"/>
              <a:t>9/15/2015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215380-94AA-4234-AEAD-BA90EEDDF6C9}" type="slidenum">
              <a:rPr lang="en-US" smtClean="0"/>
              <a:t>‹#›</a:t>
            </a:fld>
            <a:endParaRPr lang="en-US"/>
          </a:p>
        </p:txBody>
      </p:sp>
    </p:spTree>
    <p:extLst>
      <p:ext uri="{BB962C8B-B14F-4D97-AF65-F5344CB8AC3E}">
        <p14:creationId xmlns:p14="http://schemas.microsoft.com/office/powerpoint/2010/main" val="53759242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1470025"/>
          </a:xfrm>
        </p:spPr>
        <p:txBody>
          <a:bodyPr>
            <a:normAutofit/>
          </a:bodyPr>
          <a:lstStyle/>
          <a:p>
            <a:r>
              <a:rPr lang="en-US" sz="4800" dirty="0" smtClean="0"/>
              <a:t>Solvents and Hydrocarbons</a:t>
            </a:r>
            <a:endParaRPr lang="en-US" sz="4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09800"/>
            <a:ext cx="9296400" cy="5162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14500" y="1368506"/>
            <a:ext cx="5715000" cy="830997"/>
          </a:xfrm>
          <a:prstGeom prst="rect">
            <a:avLst/>
          </a:prstGeom>
          <a:noFill/>
        </p:spPr>
        <p:txBody>
          <a:bodyPr wrap="square" rtlCol="0">
            <a:spAutoFit/>
          </a:bodyPr>
          <a:lstStyle/>
          <a:p>
            <a:pPr algn="ctr"/>
            <a:r>
              <a:rPr lang="en-US" sz="2400" dirty="0" smtClean="0"/>
              <a:t>Matthew P. Davey, MD</a:t>
            </a:r>
          </a:p>
          <a:p>
            <a:pPr algn="ctr"/>
            <a:r>
              <a:rPr lang="en-US" sz="2400" dirty="0" smtClean="0"/>
              <a:t>Oregon Health and Science University</a:t>
            </a:r>
            <a:endParaRPr lang="en-US" sz="2400" dirty="0"/>
          </a:p>
        </p:txBody>
      </p:sp>
    </p:spTree>
    <p:extLst>
      <p:ext uri="{BB962C8B-B14F-4D97-AF65-F5344CB8AC3E}">
        <p14:creationId xmlns:p14="http://schemas.microsoft.com/office/powerpoint/2010/main" val="38269258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Radiographic Pulmonary Findings</a:t>
            </a: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828800"/>
            <a:ext cx="3021488"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667000"/>
            <a:ext cx="2652713" cy="308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654056"/>
            <a:ext cx="2951163" cy="308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1447800"/>
            <a:ext cx="2743200" cy="381000"/>
          </a:xfrm>
          <a:prstGeom prst="rect">
            <a:avLst/>
          </a:prstGeom>
          <a:noFill/>
        </p:spPr>
        <p:txBody>
          <a:bodyPr wrap="square" rtlCol="0">
            <a:spAutoFit/>
          </a:bodyPr>
          <a:lstStyle/>
          <a:p>
            <a:r>
              <a:rPr lang="en-US" dirty="0" smtClean="0"/>
              <a:t>Day 1</a:t>
            </a:r>
            <a:endParaRPr lang="en-US" dirty="0"/>
          </a:p>
        </p:txBody>
      </p:sp>
      <p:sp>
        <p:nvSpPr>
          <p:cNvPr id="6" name="TextBox 5"/>
          <p:cNvSpPr txBox="1"/>
          <p:nvPr/>
        </p:nvSpPr>
        <p:spPr>
          <a:xfrm>
            <a:off x="3200400" y="2362200"/>
            <a:ext cx="2286000" cy="369332"/>
          </a:xfrm>
          <a:prstGeom prst="rect">
            <a:avLst/>
          </a:prstGeom>
          <a:noFill/>
        </p:spPr>
        <p:txBody>
          <a:bodyPr wrap="square" rtlCol="0">
            <a:spAutoFit/>
          </a:bodyPr>
          <a:lstStyle/>
          <a:p>
            <a:r>
              <a:rPr lang="en-US" dirty="0" smtClean="0"/>
              <a:t>Day 2</a:t>
            </a:r>
            <a:endParaRPr lang="en-US" dirty="0"/>
          </a:p>
        </p:txBody>
      </p:sp>
      <p:sp>
        <p:nvSpPr>
          <p:cNvPr id="7" name="TextBox 6"/>
          <p:cNvSpPr txBox="1"/>
          <p:nvPr/>
        </p:nvSpPr>
        <p:spPr>
          <a:xfrm>
            <a:off x="6019800" y="3276600"/>
            <a:ext cx="2057400" cy="377456"/>
          </a:xfrm>
          <a:prstGeom prst="rect">
            <a:avLst/>
          </a:prstGeom>
          <a:noFill/>
        </p:spPr>
        <p:txBody>
          <a:bodyPr wrap="square" rtlCol="0">
            <a:spAutoFit/>
          </a:bodyPr>
          <a:lstStyle/>
          <a:p>
            <a:r>
              <a:rPr lang="en-US" dirty="0" smtClean="0"/>
              <a:t>Day 6</a:t>
            </a:r>
            <a:endParaRPr lang="en-US" dirty="0"/>
          </a:p>
        </p:txBody>
      </p:sp>
    </p:spTree>
    <p:extLst>
      <p:ext uri="{BB962C8B-B14F-4D97-AF65-F5344CB8AC3E}">
        <p14:creationId xmlns:p14="http://schemas.microsoft.com/office/powerpoint/2010/main" val="948163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Cardiac Toxicity</a:t>
            </a:r>
            <a:endParaRPr lang="en-US" dirty="0"/>
          </a:p>
        </p:txBody>
      </p:sp>
      <p:sp>
        <p:nvSpPr>
          <p:cNvPr id="3" name="Content Placeholder 2"/>
          <p:cNvSpPr>
            <a:spLocks noGrp="1"/>
          </p:cNvSpPr>
          <p:nvPr>
            <p:ph idx="1"/>
          </p:nvPr>
        </p:nvSpPr>
        <p:spPr>
          <a:xfrm>
            <a:off x="381000" y="1219200"/>
            <a:ext cx="8382000" cy="609600"/>
          </a:xfrm>
        </p:spPr>
        <p:txBody>
          <a:bodyPr>
            <a:normAutofit/>
          </a:bodyPr>
          <a:lstStyle/>
          <a:p>
            <a:pPr marL="0" indent="0">
              <a:buNone/>
            </a:pPr>
            <a:r>
              <a:rPr lang="en-US" sz="3000" dirty="0"/>
              <a:t>M</a:t>
            </a:r>
            <a:r>
              <a:rPr lang="en-US" sz="3000" dirty="0" smtClean="0"/>
              <a:t>yocardial sensitization and “sudden sniffing death”</a:t>
            </a:r>
            <a:endParaRPr lang="en-US" sz="3000"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4419600"/>
            <a:ext cx="8572500" cy="210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1905001"/>
            <a:ext cx="855345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9794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CNS Toxicity</a:t>
            </a:r>
            <a:endParaRPr lang="en-US" dirty="0"/>
          </a:p>
        </p:txBody>
      </p:sp>
      <p:sp>
        <p:nvSpPr>
          <p:cNvPr id="3" name="Content Placeholder 2"/>
          <p:cNvSpPr>
            <a:spLocks noGrp="1"/>
          </p:cNvSpPr>
          <p:nvPr>
            <p:ph idx="1"/>
          </p:nvPr>
        </p:nvSpPr>
        <p:spPr/>
        <p:txBody>
          <a:bodyPr/>
          <a:lstStyle/>
          <a:p>
            <a:r>
              <a:rPr lang="en-US" dirty="0" smtClean="0"/>
              <a:t>Acute</a:t>
            </a:r>
          </a:p>
          <a:p>
            <a:pPr lvl="1"/>
            <a:r>
              <a:rPr lang="en-US" dirty="0" smtClean="0"/>
              <a:t>Transient CNS excitation (after inhalation or ingestion)</a:t>
            </a:r>
          </a:p>
          <a:p>
            <a:pPr lvl="1"/>
            <a:r>
              <a:rPr lang="en-US" dirty="0" smtClean="0"/>
              <a:t>Followed by CNS depression</a:t>
            </a:r>
          </a:p>
          <a:p>
            <a:pPr lvl="2"/>
            <a:r>
              <a:rPr lang="en-US" dirty="0" smtClean="0"/>
              <a:t>Similar mechanism to alcohol and other inhaled anesthetics </a:t>
            </a:r>
            <a:endParaRPr lang="en-US" dirty="0"/>
          </a:p>
        </p:txBody>
      </p:sp>
    </p:spTree>
    <p:extLst>
      <p:ext uri="{BB962C8B-B14F-4D97-AF65-F5344CB8AC3E}">
        <p14:creationId xmlns:p14="http://schemas.microsoft.com/office/powerpoint/2010/main" val="1782977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Chronic CNS Toxicity</a:t>
            </a:r>
            <a:endParaRPr lang="en-US" dirty="0"/>
          </a:p>
        </p:txBody>
      </p:sp>
      <p:sp>
        <p:nvSpPr>
          <p:cNvPr id="3" name="Content Placeholder 2"/>
          <p:cNvSpPr>
            <a:spLocks noGrp="1"/>
          </p:cNvSpPr>
          <p:nvPr>
            <p:ph idx="1"/>
          </p:nvPr>
        </p:nvSpPr>
        <p:spPr/>
        <p:txBody>
          <a:bodyPr/>
          <a:lstStyle/>
          <a:p>
            <a:r>
              <a:rPr lang="en-US" dirty="0" smtClean="0"/>
              <a:t>Chronic occupational exposure </a:t>
            </a:r>
            <a:r>
              <a:rPr lang="en-US" dirty="0" smtClean="0">
                <a:sym typeface="Wingdings" panose="05000000000000000000" pitchFamily="2" charset="2"/>
              </a:rPr>
              <a:t> chronic neurobehavioral syndrome</a:t>
            </a:r>
          </a:p>
          <a:p>
            <a:pPr lvl="1"/>
            <a:r>
              <a:rPr lang="en-US" dirty="0" smtClean="0">
                <a:sym typeface="Wingdings" panose="05000000000000000000" pitchFamily="2" charset="2"/>
              </a:rPr>
              <a:t>“occupational solvent encephalopathy”</a:t>
            </a:r>
          </a:p>
          <a:p>
            <a:pPr lvl="1"/>
            <a:r>
              <a:rPr lang="en-US" dirty="0" smtClean="0">
                <a:sym typeface="Wingdings" panose="05000000000000000000" pitchFamily="2" charset="2"/>
              </a:rPr>
              <a:t>“painter’s syndrome”</a:t>
            </a:r>
          </a:p>
          <a:p>
            <a:pPr lvl="1"/>
            <a:r>
              <a:rPr lang="en-US" dirty="0" smtClean="0">
                <a:sym typeface="Wingdings" panose="05000000000000000000" pitchFamily="2" charset="2"/>
              </a:rPr>
              <a:t>“organic solvent syndrome”</a:t>
            </a:r>
          </a:p>
          <a:p>
            <a:pPr lvl="1"/>
            <a:endParaRPr lang="en-US" dirty="0">
              <a:sym typeface="Wingdings" panose="05000000000000000000" pitchFamily="2" charset="2"/>
            </a:endParaRPr>
          </a:p>
          <a:p>
            <a:r>
              <a:rPr lang="en-US" dirty="0" smtClean="0">
                <a:sym typeface="Wingdings" panose="05000000000000000000" pitchFamily="2" charset="2"/>
              </a:rPr>
              <a:t>Toluene as the model solvent</a:t>
            </a:r>
          </a:p>
        </p:txBody>
      </p:sp>
    </p:spTree>
    <p:extLst>
      <p:ext uri="{BB962C8B-B14F-4D97-AF65-F5344CB8AC3E}">
        <p14:creationId xmlns:p14="http://schemas.microsoft.com/office/powerpoint/2010/main" val="142171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91600" cy="1143000"/>
          </a:xfrm>
        </p:spPr>
        <p:txBody>
          <a:bodyPr>
            <a:normAutofit fontScale="90000"/>
          </a:bodyPr>
          <a:lstStyle/>
          <a:p>
            <a:r>
              <a:rPr lang="en-US" dirty="0" smtClean="0"/>
              <a:t>Chronic Toluene (Solvent) Leukoencephalopathy</a:t>
            </a:r>
            <a:endParaRPr lang="en-US" dirty="0"/>
          </a:p>
        </p:txBody>
      </p:sp>
      <p:sp>
        <p:nvSpPr>
          <p:cNvPr id="3" name="Content Placeholder 2"/>
          <p:cNvSpPr>
            <a:spLocks noGrp="1"/>
          </p:cNvSpPr>
          <p:nvPr>
            <p:ph idx="1"/>
          </p:nvPr>
        </p:nvSpPr>
        <p:spPr>
          <a:xfrm>
            <a:off x="457200" y="1600200"/>
            <a:ext cx="2590800" cy="4525963"/>
          </a:xfrm>
        </p:spPr>
        <p:txBody>
          <a:bodyPr/>
          <a:lstStyle/>
          <a:p>
            <a:r>
              <a:rPr lang="en-US" dirty="0" smtClean="0"/>
              <a:t>Ataxia</a:t>
            </a:r>
          </a:p>
          <a:p>
            <a:r>
              <a:rPr lang="en-US" dirty="0" smtClean="0"/>
              <a:t>Spasticity</a:t>
            </a:r>
          </a:p>
          <a:p>
            <a:r>
              <a:rPr lang="en-US" dirty="0" smtClean="0"/>
              <a:t>Dysarthria</a:t>
            </a:r>
          </a:p>
          <a:p>
            <a:r>
              <a:rPr lang="en-US" dirty="0" smtClean="0"/>
              <a:t>Dementia</a:t>
            </a:r>
          </a:p>
          <a:p>
            <a:endParaRPr 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76400"/>
            <a:ext cx="5998478"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029200" y="6077141"/>
            <a:ext cx="3886200" cy="369332"/>
          </a:xfrm>
          <a:prstGeom prst="rect">
            <a:avLst/>
          </a:prstGeom>
          <a:noFill/>
        </p:spPr>
        <p:txBody>
          <a:bodyPr wrap="square" rtlCol="0">
            <a:spAutoFit/>
          </a:bodyPr>
          <a:lstStyle/>
          <a:p>
            <a:r>
              <a:rPr lang="en-US" i="1" dirty="0" err="1" smtClean="0"/>
              <a:t>Psychiatr</a:t>
            </a:r>
            <a:r>
              <a:rPr lang="en-US" i="1" dirty="0" smtClean="0"/>
              <a:t> </a:t>
            </a:r>
            <a:r>
              <a:rPr lang="en-US" i="1" dirty="0" err="1" smtClean="0"/>
              <a:t>Clin</a:t>
            </a:r>
            <a:r>
              <a:rPr lang="en-US" i="1" dirty="0" smtClean="0"/>
              <a:t> N Am. </a:t>
            </a:r>
            <a:r>
              <a:rPr lang="en-US" dirty="0" smtClean="0"/>
              <a:t>2013;(36):293-302.</a:t>
            </a:r>
            <a:endParaRPr lang="en-US" i="1" dirty="0"/>
          </a:p>
        </p:txBody>
      </p:sp>
    </p:spTree>
    <p:extLst>
      <p:ext uri="{BB962C8B-B14F-4D97-AF65-F5344CB8AC3E}">
        <p14:creationId xmlns:p14="http://schemas.microsoft.com/office/powerpoint/2010/main" val="3131636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CNS Findings</a:t>
            </a:r>
            <a:endParaRPr lang="en-US"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33600"/>
            <a:ext cx="8713284"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076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toluene fun facts</a:t>
            </a:r>
            <a:endParaRPr lang="en-US" dirty="0"/>
          </a:p>
        </p:txBody>
      </p:sp>
      <p:sp>
        <p:nvSpPr>
          <p:cNvPr id="3" name="Content Placeholder 2"/>
          <p:cNvSpPr>
            <a:spLocks noGrp="1"/>
          </p:cNvSpPr>
          <p:nvPr>
            <p:ph idx="1"/>
          </p:nvPr>
        </p:nvSpPr>
        <p:spPr>
          <a:xfrm>
            <a:off x="457200" y="1752600"/>
            <a:ext cx="8229600" cy="4525963"/>
          </a:xfrm>
        </p:spPr>
        <p:txBody>
          <a:bodyPr>
            <a:normAutofit lnSpcReduction="10000"/>
          </a:bodyPr>
          <a:lstStyle/>
          <a:p>
            <a:r>
              <a:rPr lang="en-US" sz="3400" dirty="0" smtClean="0"/>
              <a:t>Chronic exposure can also cause:</a:t>
            </a:r>
          </a:p>
          <a:p>
            <a:pPr lvl="1"/>
            <a:r>
              <a:rPr lang="en-US" sz="3000" dirty="0" smtClean="0"/>
              <a:t>distal RTA</a:t>
            </a:r>
          </a:p>
          <a:p>
            <a:pPr lvl="1"/>
            <a:r>
              <a:rPr lang="en-US" sz="3000" dirty="0" smtClean="0"/>
              <a:t>Proximal RTA or </a:t>
            </a:r>
            <a:r>
              <a:rPr lang="en-US" sz="3000" dirty="0" err="1" smtClean="0"/>
              <a:t>Fanconi</a:t>
            </a:r>
            <a:r>
              <a:rPr lang="en-US" sz="3000" dirty="0" smtClean="0"/>
              <a:t>-like syndrome</a:t>
            </a:r>
          </a:p>
          <a:p>
            <a:pPr lvl="1"/>
            <a:r>
              <a:rPr lang="en-US" sz="3000" dirty="0" smtClean="0"/>
              <a:t>Hypokalemia</a:t>
            </a:r>
          </a:p>
          <a:p>
            <a:pPr lvl="1"/>
            <a:r>
              <a:rPr lang="en-US" sz="3000" dirty="0" err="1" smtClean="0"/>
              <a:t>Hyperchloremic</a:t>
            </a:r>
            <a:r>
              <a:rPr lang="en-US" sz="3000" dirty="0" smtClean="0"/>
              <a:t> (non-gap) metabolic acidosis</a:t>
            </a:r>
          </a:p>
          <a:p>
            <a:pPr lvl="1"/>
            <a:r>
              <a:rPr lang="en-US" sz="3000" dirty="0" smtClean="0"/>
              <a:t>Mechanism unknown</a:t>
            </a:r>
          </a:p>
          <a:p>
            <a:endParaRPr lang="en-US" sz="3400" dirty="0"/>
          </a:p>
          <a:p>
            <a:r>
              <a:rPr lang="en-US" sz="3400" dirty="0" err="1" smtClean="0"/>
              <a:t>Hippuric</a:t>
            </a:r>
            <a:r>
              <a:rPr lang="en-US" sz="3400" dirty="0" smtClean="0"/>
              <a:t> acid is primary urinary metabolite </a:t>
            </a:r>
          </a:p>
          <a:p>
            <a:pPr lvl="1"/>
            <a:endParaRPr lang="en-US" dirty="0"/>
          </a:p>
        </p:txBody>
      </p:sp>
    </p:spTree>
    <p:extLst>
      <p:ext uri="{BB962C8B-B14F-4D97-AF65-F5344CB8AC3E}">
        <p14:creationId xmlns:p14="http://schemas.microsoft.com/office/powerpoint/2010/main" val="1443652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290" y="0"/>
            <a:ext cx="8229600" cy="1143000"/>
          </a:xfrm>
        </p:spPr>
        <p:txBody>
          <a:bodyPr/>
          <a:lstStyle/>
          <a:p>
            <a:r>
              <a:rPr lang="en-US" dirty="0" smtClean="0"/>
              <a:t>Peripheral Nervous System</a:t>
            </a:r>
            <a:endParaRPr lang="en-US" dirty="0"/>
          </a:p>
        </p:txBody>
      </p:sp>
      <p:sp>
        <p:nvSpPr>
          <p:cNvPr id="3" name="Content Placeholder 2"/>
          <p:cNvSpPr>
            <a:spLocks noGrp="1"/>
          </p:cNvSpPr>
          <p:nvPr>
            <p:ph idx="1"/>
          </p:nvPr>
        </p:nvSpPr>
        <p:spPr>
          <a:xfrm>
            <a:off x="174690" y="1066799"/>
            <a:ext cx="8686800" cy="2133600"/>
          </a:xfrm>
        </p:spPr>
        <p:txBody>
          <a:bodyPr>
            <a:normAutofit/>
          </a:bodyPr>
          <a:lstStyle/>
          <a:p>
            <a:r>
              <a:rPr lang="en-US" sz="3000" dirty="0" smtClean="0"/>
              <a:t>Peripheral neuropathy well described with </a:t>
            </a:r>
            <a:r>
              <a:rPr lang="en-US" sz="3000" i="1" dirty="0" smtClean="0"/>
              <a:t>n-</a:t>
            </a:r>
            <a:r>
              <a:rPr lang="en-US" sz="3000" dirty="0" smtClean="0"/>
              <a:t>hexane and methyl-</a:t>
            </a:r>
            <a:r>
              <a:rPr lang="en-US" sz="3000" i="1" dirty="0" smtClean="0"/>
              <a:t>n-</a:t>
            </a:r>
            <a:r>
              <a:rPr lang="en-US" sz="3000" dirty="0" smtClean="0"/>
              <a:t>butyl ketone (</a:t>
            </a:r>
            <a:r>
              <a:rPr lang="en-US" sz="3000" dirty="0" err="1" smtClean="0"/>
              <a:t>MnBK</a:t>
            </a:r>
            <a:r>
              <a:rPr lang="en-US" sz="3000" dirty="0" smtClean="0"/>
              <a:t>)</a:t>
            </a:r>
          </a:p>
          <a:p>
            <a:pPr lvl="1"/>
            <a:r>
              <a:rPr lang="en-US" sz="2600" dirty="0" smtClean="0"/>
              <a:t>“dying-back” </a:t>
            </a:r>
            <a:r>
              <a:rPr lang="en-US" sz="2600" dirty="0" err="1" smtClean="0"/>
              <a:t>axonopathy</a:t>
            </a:r>
            <a:r>
              <a:rPr lang="en-US" sz="2600" dirty="0" smtClean="0"/>
              <a:t> from a common intermediate: 2,5-hexanedione</a:t>
            </a:r>
          </a:p>
          <a:p>
            <a:pPr marL="457200" lvl="1" indent="0">
              <a:buNone/>
            </a:pP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200399"/>
            <a:ext cx="5530980" cy="3508075"/>
          </a:xfrm>
          <a:prstGeom prst="rect">
            <a:avLst/>
          </a:prstGeom>
          <a:solidFill>
            <a:schemeClr val="tx1"/>
          </a:solidFill>
          <a:ln>
            <a:noFill/>
          </a:ln>
          <a:effectLst/>
          <a:extLst/>
        </p:spPr>
      </p:pic>
    </p:spTree>
    <p:extLst>
      <p:ext uri="{BB962C8B-B14F-4D97-AF65-F5344CB8AC3E}">
        <p14:creationId xmlns:p14="http://schemas.microsoft.com/office/powerpoint/2010/main" val="209305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46" y="0"/>
            <a:ext cx="9144000" cy="1137138"/>
          </a:xfrm>
        </p:spPr>
        <p:txBody>
          <a:bodyPr>
            <a:noAutofit/>
          </a:bodyPr>
          <a:lstStyle/>
          <a:p>
            <a:r>
              <a:rPr lang="en-US" sz="3000" dirty="0" smtClean="0"/>
              <a:t>MEK Potentiates Neurotoxicity of n-hexane and </a:t>
            </a:r>
            <a:r>
              <a:rPr lang="en-US" sz="3000" dirty="0" err="1" smtClean="0"/>
              <a:t>MnBK</a:t>
            </a:r>
            <a:endParaRPr lang="en-US" sz="3000"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990600"/>
            <a:ext cx="4800600" cy="5725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70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solvent causes of </a:t>
            </a:r>
            <a:r>
              <a:rPr lang="en-US" smtClean="0"/>
              <a:t>peripheral neuropathy</a:t>
            </a:r>
            <a:endParaRPr lang="en-US"/>
          </a:p>
        </p:txBody>
      </p:sp>
      <p:sp>
        <p:nvSpPr>
          <p:cNvPr id="3" name="Content Placeholder 2"/>
          <p:cNvSpPr>
            <a:spLocks noGrp="1"/>
          </p:cNvSpPr>
          <p:nvPr>
            <p:ph idx="1"/>
          </p:nvPr>
        </p:nvSpPr>
        <p:spPr>
          <a:xfrm>
            <a:off x="304800" y="1676400"/>
            <a:ext cx="8534400" cy="4724400"/>
          </a:xfrm>
        </p:spPr>
        <p:txBody>
          <a:bodyPr>
            <a:normAutofit fontScale="92500" lnSpcReduction="10000"/>
          </a:bodyPr>
          <a:lstStyle/>
          <a:p>
            <a:r>
              <a:rPr lang="en-US" dirty="0" smtClean="0"/>
              <a:t>Carbon disulfide – manufacturing (viscose rayon)</a:t>
            </a:r>
          </a:p>
          <a:p>
            <a:endParaRPr lang="en-US" dirty="0"/>
          </a:p>
          <a:p>
            <a:r>
              <a:rPr lang="en-US" dirty="0" smtClean="0"/>
              <a:t>Acrylamide – polymer manufacturing; flocculating agents</a:t>
            </a:r>
          </a:p>
          <a:p>
            <a:endParaRPr lang="en-US" dirty="0"/>
          </a:p>
          <a:p>
            <a:r>
              <a:rPr lang="en-US" dirty="0" smtClean="0"/>
              <a:t>Ethylene oxide – </a:t>
            </a:r>
            <a:r>
              <a:rPr lang="en-US" dirty="0" err="1" smtClean="0"/>
              <a:t>sterilants</a:t>
            </a:r>
            <a:r>
              <a:rPr lang="en-US" dirty="0" smtClean="0"/>
              <a:t> (endoscopy equipment)</a:t>
            </a:r>
          </a:p>
          <a:p>
            <a:endParaRPr lang="en-US" dirty="0"/>
          </a:p>
          <a:p>
            <a:r>
              <a:rPr lang="en-US" dirty="0" smtClean="0"/>
              <a:t>Trichloroethylene (TCE) – solvent, cleanser, and degreaser</a:t>
            </a:r>
            <a:endParaRPr lang="en-US" dirty="0"/>
          </a:p>
        </p:txBody>
      </p:sp>
    </p:spTree>
    <p:extLst>
      <p:ext uri="{BB962C8B-B14F-4D97-AF65-F5344CB8AC3E}">
        <p14:creationId xmlns:p14="http://schemas.microsoft.com/office/powerpoint/2010/main" val="2610616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What are we actually talking about?</a:t>
            </a:r>
            <a:endParaRPr lang="en-US" dirty="0">
              <a:solidFill>
                <a:schemeClr val="bg1"/>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828799"/>
            <a:ext cx="6036796" cy="2462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4648200"/>
            <a:ext cx="1933574" cy="1530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4613564"/>
            <a:ext cx="1905000"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4684803"/>
            <a:ext cx="3276600"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2"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2008909"/>
            <a:ext cx="16764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1761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bit more on TCE…</a:t>
            </a:r>
            <a:endParaRPr lang="en-US" dirty="0"/>
          </a:p>
        </p:txBody>
      </p:sp>
      <p:sp>
        <p:nvSpPr>
          <p:cNvPr id="3" name="Content Placeholder 2"/>
          <p:cNvSpPr>
            <a:spLocks noGrp="1"/>
          </p:cNvSpPr>
          <p:nvPr>
            <p:ph idx="1"/>
          </p:nvPr>
        </p:nvSpPr>
        <p:spPr/>
        <p:txBody>
          <a:bodyPr>
            <a:normAutofit lnSpcReduction="10000"/>
          </a:bodyPr>
          <a:lstStyle/>
          <a:p>
            <a:r>
              <a:rPr lang="en-US" dirty="0" smtClean="0"/>
              <a:t>Trigeminal neuralgia</a:t>
            </a:r>
          </a:p>
          <a:p>
            <a:pPr lvl="1"/>
            <a:r>
              <a:rPr lang="en-US" dirty="0" smtClean="0"/>
              <a:t>Reported to develop within 12 hours of single exposure</a:t>
            </a:r>
          </a:p>
          <a:p>
            <a:pPr lvl="1"/>
            <a:endParaRPr lang="en-US" dirty="0"/>
          </a:p>
          <a:p>
            <a:r>
              <a:rPr lang="en-US" dirty="0" smtClean="0"/>
              <a:t>“degreaser’s flush”	</a:t>
            </a:r>
          </a:p>
          <a:p>
            <a:pPr lvl="1"/>
            <a:r>
              <a:rPr lang="en-US" dirty="0" smtClean="0"/>
              <a:t>Inhibits aldehyde dehydrogenase</a:t>
            </a:r>
          </a:p>
          <a:p>
            <a:pPr lvl="1"/>
            <a:endParaRPr lang="en-US" dirty="0"/>
          </a:p>
          <a:p>
            <a:r>
              <a:rPr lang="en-US" dirty="0" smtClean="0"/>
              <a:t>Use as an anesthetic has been abandoned</a:t>
            </a:r>
          </a:p>
          <a:p>
            <a:pPr lvl="1"/>
            <a:r>
              <a:rPr lang="en-US" dirty="0" smtClean="0"/>
              <a:t>Acute cardiotoxicity, hepatotoxicity, nephrotoxicity</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895600"/>
            <a:ext cx="1755069"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0207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A few more interesting solvents and hydrocarbons</a:t>
            </a:r>
            <a:endParaRPr lang="en-US" dirty="0">
              <a:solidFill>
                <a:schemeClr val="bg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471046"/>
            <a:ext cx="4686300" cy="1887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438214"/>
            <a:ext cx="3077706" cy="3077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1938" y="1524000"/>
            <a:ext cx="3242754" cy="2033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2243638"/>
            <a:ext cx="2228850"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descr="C:\Users\davema\Desktop\P-Xylen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4539697"/>
            <a:ext cx="3055618" cy="1514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1303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3015" y="-114486"/>
            <a:ext cx="3073400" cy="307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28600"/>
            <a:ext cx="6553200" cy="1143000"/>
          </a:xfrm>
        </p:spPr>
        <p:txBody>
          <a:bodyPr>
            <a:normAutofit/>
          </a:bodyPr>
          <a:lstStyle/>
          <a:p>
            <a:r>
              <a:rPr lang="en-US" sz="4800" dirty="0" smtClean="0">
                <a:solidFill>
                  <a:schemeClr val="bg1"/>
                </a:solidFill>
              </a:rPr>
              <a:t>Methylene Chloride</a:t>
            </a:r>
            <a:endParaRPr lang="en-US" sz="4800" dirty="0">
              <a:solidFill>
                <a:schemeClr val="bg1"/>
              </a:solidFill>
            </a:endParaRPr>
          </a:p>
        </p:txBody>
      </p:sp>
      <p:sp>
        <p:nvSpPr>
          <p:cNvPr id="3" name="Content Placeholder 2"/>
          <p:cNvSpPr>
            <a:spLocks noGrp="1"/>
          </p:cNvSpPr>
          <p:nvPr>
            <p:ph idx="1"/>
          </p:nvPr>
        </p:nvSpPr>
        <p:spPr>
          <a:xfrm>
            <a:off x="457200" y="1371600"/>
            <a:ext cx="5257800" cy="1066800"/>
          </a:xfrm>
        </p:spPr>
        <p:txBody>
          <a:bodyPr/>
          <a:lstStyle/>
          <a:p>
            <a:r>
              <a:rPr lang="en-US" dirty="0" smtClean="0">
                <a:solidFill>
                  <a:schemeClr val="bg1"/>
                </a:solidFill>
              </a:rPr>
              <a:t>Paint removers, cleansers, degreasers, propellants</a:t>
            </a:r>
          </a:p>
          <a:p>
            <a:endParaRPr lang="en-US" dirty="0">
              <a:solidFill>
                <a:schemeClr val="bg1"/>
              </a:solidFill>
            </a:endParaRPr>
          </a:p>
          <a:p>
            <a:pPr marL="0" indent="0">
              <a:buNone/>
            </a:pPr>
            <a:endParaRPr lang="en-US" dirty="0">
              <a:solidFill>
                <a:schemeClr val="bg1"/>
              </a:solidFill>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819399"/>
            <a:ext cx="4581525" cy="343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309" y="3065366"/>
            <a:ext cx="2352675" cy="379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2649781"/>
            <a:ext cx="11334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96564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Linear correlation of methylene chloride levels and </a:t>
            </a:r>
            <a:r>
              <a:rPr lang="en-US" dirty="0" err="1" smtClean="0"/>
              <a:t>COHb</a:t>
            </a:r>
            <a:r>
              <a:rPr lang="en-US" dirty="0" smtClean="0"/>
              <a:t>% in workers</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00200"/>
            <a:ext cx="5595938" cy="4879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4916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457200"/>
            <a:ext cx="2232025"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914400" y="304800"/>
            <a:ext cx="5486400" cy="1143000"/>
          </a:xfrm>
        </p:spPr>
        <p:txBody>
          <a:bodyPr/>
          <a:lstStyle/>
          <a:p>
            <a:r>
              <a:rPr lang="en-US" dirty="0" smtClean="0">
                <a:solidFill>
                  <a:schemeClr val="bg1"/>
                </a:solidFill>
              </a:rPr>
              <a:t>Carbon Tetrachloride</a:t>
            </a:r>
            <a:endParaRPr lang="en-US" dirty="0">
              <a:solidFill>
                <a:schemeClr val="bg1"/>
              </a:solidFill>
            </a:endParaRPr>
          </a:p>
        </p:txBody>
      </p:sp>
      <p:sp>
        <p:nvSpPr>
          <p:cNvPr id="3" name="Content Placeholder 2"/>
          <p:cNvSpPr>
            <a:spLocks noGrp="1"/>
          </p:cNvSpPr>
          <p:nvPr>
            <p:ph idx="1"/>
          </p:nvPr>
        </p:nvSpPr>
        <p:spPr>
          <a:xfrm>
            <a:off x="526317" y="1596658"/>
            <a:ext cx="8229600" cy="4525963"/>
          </a:xfrm>
        </p:spPr>
        <p:txBody>
          <a:bodyPr/>
          <a:lstStyle/>
          <a:p>
            <a:r>
              <a:rPr lang="en-US" dirty="0" smtClean="0">
                <a:solidFill>
                  <a:schemeClr val="bg1"/>
                </a:solidFill>
              </a:rPr>
              <a:t>Industrial solvent, reagent</a:t>
            </a:r>
          </a:p>
          <a:p>
            <a:r>
              <a:rPr lang="en-US" dirty="0" err="1" smtClean="0">
                <a:solidFill>
                  <a:schemeClr val="bg1"/>
                </a:solidFill>
              </a:rPr>
              <a:t>Hepato</a:t>
            </a:r>
            <a:r>
              <a:rPr lang="en-US" dirty="0" smtClean="0">
                <a:solidFill>
                  <a:schemeClr val="bg1"/>
                </a:solidFill>
              </a:rPr>
              <a:t>- and </a:t>
            </a:r>
            <a:r>
              <a:rPr lang="en-US" dirty="0" err="1" smtClean="0">
                <a:solidFill>
                  <a:schemeClr val="bg1"/>
                </a:solidFill>
              </a:rPr>
              <a:t>nephro</a:t>
            </a:r>
            <a:r>
              <a:rPr lang="en-US" dirty="0" smtClean="0">
                <a:solidFill>
                  <a:schemeClr val="bg1"/>
                </a:solidFill>
              </a:rPr>
              <a:t>-toxic</a:t>
            </a:r>
          </a:p>
          <a:p>
            <a:pPr lvl="1"/>
            <a:r>
              <a:rPr lang="en-US" dirty="0" smtClean="0">
                <a:solidFill>
                  <a:schemeClr val="bg1"/>
                </a:solidFill>
              </a:rPr>
              <a:t>Common in repetitive occupational exposure</a:t>
            </a:r>
            <a:endParaRPr lang="en-US" dirty="0">
              <a:solidFill>
                <a:schemeClr val="bg1"/>
              </a:solidFill>
            </a:endParaRP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7012" y="3352800"/>
            <a:ext cx="6172200" cy="3245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991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Centrilobular</a:t>
            </a:r>
            <a:r>
              <a:rPr lang="en-US" dirty="0" smtClean="0"/>
              <a:t> Necrosis from CCl</a:t>
            </a:r>
            <a:r>
              <a:rPr lang="en-US" baseline="-25000" dirty="0" smtClean="0"/>
              <a:t>4</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342470"/>
            <a:ext cx="6578600" cy="5058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35099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57199"/>
            <a:ext cx="4687887"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5791200" cy="1143000"/>
          </a:xfrm>
        </p:spPr>
        <p:txBody>
          <a:bodyPr/>
          <a:lstStyle/>
          <a:p>
            <a:r>
              <a:rPr lang="en-US" dirty="0" smtClean="0">
                <a:solidFill>
                  <a:schemeClr val="bg1"/>
                </a:solidFill>
              </a:rPr>
              <a:t>Benzene</a:t>
            </a:r>
            <a:endParaRPr lang="en-US" dirty="0">
              <a:solidFill>
                <a:schemeClr val="bg1"/>
              </a:solidFill>
            </a:endParaRPr>
          </a:p>
        </p:txBody>
      </p:sp>
      <p:sp>
        <p:nvSpPr>
          <p:cNvPr id="3" name="Content Placeholder 2"/>
          <p:cNvSpPr>
            <a:spLocks noGrp="1"/>
          </p:cNvSpPr>
          <p:nvPr>
            <p:ph idx="1"/>
          </p:nvPr>
        </p:nvSpPr>
        <p:spPr>
          <a:xfrm>
            <a:off x="228600" y="1402555"/>
            <a:ext cx="6705600" cy="1295400"/>
          </a:xfrm>
        </p:spPr>
        <p:txBody>
          <a:bodyPr>
            <a:normAutofit/>
          </a:bodyPr>
          <a:lstStyle/>
          <a:p>
            <a:r>
              <a:rPr lang="en-US" dirty="0" smtClean="0"/>
              <a:t>Petroleum, rubber, paint industries</a:t>
            </a:r>
          </a:p>
          <a:p>
            <a:endParaRPr lang="en-US" dirty="0"/>
          </a:p>
          <a:p>
            <a:pPr lvl="1"/>
            <a:endParaRPr lang="en-US"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438400"/>
            <a:ext cx="49530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2133600"/>
            <a:ext cx="3657600" cy="4585871"/>
          </a:xfrm>
          <a:prstGeom prst="rect">
            <a:avLst/>
          </a:prstGeom>
          <a:noFill/>
        </p:spPr>
        <p:txBody>
          <a:bodyPr wrap="square" rtlCol="0">
            <a:spAutoFit/>
          </a:bodyPr>
          <a:lstStyle/>
          <a:p>
            <a:pPr marL="285750" indent="-285750">
              <a:buFont typeface="Arial" panose="020B0604020202020204" pitchFamily="34" charset="0"/>
              <a:buChar char="•"/>
            </a:pPr>
            <a:r>
              <a:rPr lang="en-US" sz="3200" dirty="0" err="1" smtClean="0">
                <a:solidFill>
                  <a:schemeClr val="bg1"/>
                </a:solidFill>
              </a:rPr>
              <a:t>Hematotoxin</a:t>
            </a:r>
            <a:endParaRPr lang="en-US" sz="3200" dirty="0" smtClean="0">
              <a:solidFill>
                <a:schemeClr val="bg1"/>
              </a:solidFill>
            </a:endParaRPr>
          </a:p>
          <a:p>
            <a:pPr marL="742950" lvl="1" indent="-285750">
              <a:buFont typeface="Arial" panose="020B0604020202020204" pitchFamily="34" charset="0"/>
              <a:buChar char="•"/>
            </a:pPr>
            <a:r>
              <a:rPr lang="en-US" sz="2400" dirty="0" smtClean="0">
                <a:solidFill>
                  <a:schemeClr val="bg1"/>
                </a:solidFill>
              </a:rPr>
              <a:t>Acute </a:t>
            </a:r>
            <a:r>
              <a:rPr lang="en-US" sz="2400" dirty="0">
                <a:solidFill>
                  <a:schemeClr val="bg1"/>
                </a:solidFill>
              </a:rPr>
              <a:t>hemolysis</a:t>
            </a:r>
          </a:p>
          <a:p>
            <a:pPr marL="742950" lvl="1" indent="-285750">
              <a:buFont typeface="Arial" panose="020B0604020202020204" pitchFamily="34" charset="0"/>
              <a:buChar char="•"/>
            </a:pPr>
            <a:r>
              <a:rPr lang="en-US" sz="2400" dirty="0">
                <a:solidFill>
                  <a:schemeClr val="bg1"/>
                </a:solidFill>
              </a:rPr>
              <a:t>Aplastic anemia</a:t>
            </a:r>
          </a:p>
          <a:p>
            <a:pPr marL="742950" lvl="1" indent="-285750">
              <a:buFont typeface="Arial" panose="020B0604020202020204" pitchFamily="34" charset="0"/>
              <a:buChar char="•"/>
            </a:pPr>
            <a:r>
              <a:rPr lang="en-US" sz="2400" dirty="0">
                <a:solidFill>
                  <a:schemeClr val="bg1"/>
                </a:solidFill>
              </a:rPr>
              <a:t>Acute </a:t>
            </a:r>
            <a:r>
              <a:rPr lang="en-US" sz="2400" dirty="0" err="1">
                <a:solidFill>
                  <a:schemeClr val="bg1"/>
                </a:solidFill>
              </a:rPr>
              <a:t>myelogenous</a:t>
            </a:r>
            <a:r>
              <a:rPr lang="en-US" sz="2400" dirty="0">
                <a:solidFill>
                  <a:schemeClr val="bg1"/>
                </a:solidFill>
              </a:rPr>
              <a:t> leukemia</a:t>
            </a:r>
          </a:p>
          <a:p>
            <a:pPr lvl="1"/>
            <a:endParaRPr lang="en-US" dirty="0">
              <a:solidFill>
                <a:schemeClr val="bg1"/>
              </a:solidFill>
            </a:endParaRPr>
          </a:p>
          <a:p>
            <a:pPr marL="285750" indent="-285750">
              <a:buFont typeface="Arial" panose="020B0604020202020204" pitchFamily="34" charset="0"/>
              <a:buChar char="•"/>
            </a:pPr>
            <a:r>
              <a:rPr lang="en-US" sz="3200" dirty="0">
                <a:solidFill>
                  <a:schemeClr val="bg1"/>
                </a:solidFill>
              </a:rPr>
              <a:t>Urinary phenol (metabolite) marker of industrial exposure</a:t>
            </a:r>
          </a:p>
          <a:p>
            <a:endParaRPr lang="en-US" dirty="0">
              <a:solidFill>
                <a:schemeClr val="bg1"/>
              </a:solidFill>
            </a:endParaRPr>
          </a:p>
        </p:txBody>
      </p:sp>
    </p:spTree>
    <p:extLst>
      <p:ext uri="{BB962C8B-B14F-4D97-AF65-F5344CB8AC3E}">
        <p14:creationId xmlns:p14="http://schemas.microsoft.com/office/powerpoint/2010/main" val="2002072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599" y="0"/>
            <a:ext cx="3243263" cy="203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5410200" cy="1143000"/>
          </a:xfrm>
        </p:spPr>
        <p:txBody>
          <a:bodyPr>
            <a:normAutofit/>
          </a:bodyPr>
          <a:lstStyle/>
          <a:p>
            <a:r>
              <a:rPr lang="en-US" sz="4800" dirty="0" smtClean="0">
                <a:solidFill>
                  <a:schemeClr val="bg1"/>
                </a:solidFill>
              </a:rPr>
              <a:t>Styrene</a:t>
            </a:r>
            <a:endParaRPr lang="en-US" sz="4800" dirty="0">
              <a:solidFill>
                <a:schemeClr val="bg1"/>
              </a:solidFill>
            </a:endParaRPr>
          </a:p>
        </p:txBody>
      </p:sp>
      <p:sp>
        <p:nvSpPr>
          <p:cNvPr id="3" name="Content Placeholder 2"/>
          <p:cNvSpPr>
            <a:spLocks noGrp="1"/>
          </p:cNvSpPr>
          <p:nvPr>
            <p:ph idx="1"/>
          </p:nvPr>
        </p:nvSpPr>
        <p:spPr>
          <a:xfrm>
            <a:off x="457200" y="1676400"/>
            <a:ext cx="8229600" cy="4525963"/>
          </a:xfrm>
        </p:spPr>
        <p:txBody>
          <a:bodyPr/>
          <a:lstStyle/>
          <a:p>
            <a:r>
              <a:rPr lang="en-US" dirty="0" smtClean="0">
                <a:solidFill>
                  <a:schemeClr val="bg1"/>
                </a:solidFill>
              </a:rPr>
              <a:t>Greatest employee exposure risk: </a:t>
            </a:r>
          </a:p>
          <a:p>
            <a:pPr lvl="1"/>
            <a:r>
              <a:rPr lang="en-US" dirty="0" smtClean="0">
                <a:solidFill>
                  <a:schemeClr val="bg1"/>
                </a:solidFill>
              </a:rPr>
              <a:t>Production using polyester resins</a:t>
            </a:r>
          </a:p>
          <a:p>
            <a:endParaRPr lang="en-US" dirty="0">
              <a:solidFill>
                <a:schemeClr val="bg1"/>
              </a:solidFill>
            </a:endParaRPr>
          </a:p>
          <a:p>
            <a:r>
              <a:rPr lang="en-US" dirty="0" smtClean="0">
                <a:solidFill>
                  <a:schemeClr val="bg1"/>
                </a:solidFill>
              </a:rPr>
              <a:t>Used in plastics, </a:t>
            </a:r>
            <a:r>
              <a:rPr lang="en-US" dirty="0" err="1" smtClean="0">
                <a:solidFill>
                  <a:schemeClr val="bg1"/>
                </a:solidFill>
              </a:rPr>
              <a:t>styrofoam</a:t>
            </a:r>
            <a:r>
              <a:rPr lang="en-US" dirty="0" smtClean="0">
                <a:solidFill>
                  <a:schemeClr val="bg1"/>
                </a:solidFill>
              </a:rPr>
              <a:t>, insulation, paint, and boat manufacture</a:t>
            </a:r>
          </a:p>
          <a:p>
            <a:endParaRPr lang="en-US" dirty="0">
              <a:solidFill>
                <a:schemeClr val="bg1"/>
              </a:solidFill>
            </a:endParaRPr>
          </a:p>
          <a:p>
            <a:r>
              <a:rPr lang="en-US" dirty="0" smtClean="0">
                <a:solidFill>
                  <a:schemeClr val="bg1"/>
                </a:solidFill>
              </a:rPr>
              <a:t>Indices of exposure: DNA and protein adducts, cytogenetic damage</a:t>
            </a:r>
            <a:endParaRPr lang="en-US" dirty="0">
              <a:solidFill>
                <a:schemeClr val="bg1"/>
              </a:solidFill>
            </a:endParaRPr>
          </a:p>
        </p:txBody>
      </p:sp>
    </p:spTree>
    <p:extLst>
      <p:ext uri="{BB962C8B-B14F-4D97-AF65-F5344CB8AC3E}">
        <p14:creationId xmlns:p14="http://schemas.microsoft.com/office/powerpoint/2010/main" val="3620610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Styrene Toxicity</a:t>
            </a:r>
            <a:endParaRPr lang="en-US" dirty="0"/>
          </a:p>
        </p:txBody>
      </p:sp>
      <p:sp>
        <p:nvSpPr>
          <p:cNvPr id="3" name="Content Placeholder 2"/>
          <p:cNvSpPr>
            <a:spLocks noGrp="1"/>
          </p:cNvSpPr>
          <p:nvPr>
            <p:ph idx="1"/>
          </p:nvPr>
        </p:nvSpPr>
        <p:spPr/>
        <p:txBody>
          <a:bodyPr/>
          <a:lstStyle/>
          <a:p>
            <a:r>
              <a:rPr lang="en-US" dirty="0" smtClean="0"/>
              <a:t>Acute:</a:t>
            </a:r>
          </a:p>
          <a:p>
            <a:pPr lvl="1"/>
            <a:r>
              <a:rPr lang="en-US" dirty="0" smtClean="0"/>
              <a:t>Mucosal membrane irritant</a:t>
            </a:r>
          </a:p>
          <a:p>
            <a:pPr lvl="1"/>
            <a:r>
              <a:rPr lang="en-US" dirty="0" smtClean="0"/>
              <a:t>CNS and respiratory depression</a:t>
            </a:r>
          </a:p>
          <a:p>
            <a:pPr lvl="1"/>
            <a:endParaRPr lang="en-US" dirty="0"/>
          </a:p>
          <a:p>
            <a:r>
              <a:rPr lang="en-US" dirty="0" smtClean="0"/>
              <a:t>Chronic</a:t>
            </a:r>
          </a:p>
          <a:p>
            <a:pPr lvl="1"/>
            <a:r>
              <a:rPr lang="en-US" dirty="0" smtClean="0"/>
              <a:t>??conflicting data carcinogenicity</a:t>
            </a:r>
          </a:p>
          <a:p>
            <a:pPr lvl="1"/>
            <a:r>
              <a:rPr lang="en-US" dirty="0" smtClean="0"/>
              <a:t>??lymphoma, leukemia</a:t>
            </a:r>
          </a:p>
          <a:p>
            <a:pPr lvl="1"/>
            <a:endParaRPr lang="en-US" dirty="0"/>
          </a:p>
        </p:txBody>
      </p:sp>
    </p:spTree>
    <p:extLst>
      <p:ext uri="{BB962C8B-B14F-4D97-AF65-F5344CB8AC3E}">
        <p14:creationId xmlns:p14="http://schemas.microsoft.com/office/powerpoint/2010/main" val="415061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4114800" cy="1143000"/>
          </a:xfrm>
        </p:spPr>
        <p:txBody>
          <a:bodyPr>
            <a:normAutofit/>
          </a:bodyPr>
          <a:lstStyle/>
          <a:p>
            <a:r>
              <a:rPr lang="en-US" sz="4800" dirty="0" smtClean="0"/>
              <a:t>Acetone</a:t>
            </a:r>
            <a:endParaRPr lang="en-US" sz="4800" dirty="0"/>
          </a:p>
        </p:txBody>
      </p:sp>
      <p:sp>
        <p:nvSpPr>
          <p:cNvPr id="3" name="Content Placeholder 2"/>
          <p:cNvSpPr>
            <a:spLocks noGrp="1"/>
          </p:cNvSpPr>
          <p:nvPr>
            <p:ph idx="1"/>
          </p:nvPr>
        </p:nvSpPr>
        <p:spPr>
          <a:xfrm>
            <a:off x="457200" y="1447800"/>
            <a:ext cx="8229600" cy="5181600"/>
          </a:xfrm>
        </p:spPr>
        <p:txBody>
          <a:bodyPr>
            <a:normAutofit fontScale="77500" lnSpcReduction="20000"/>
          </a:bodyPr>
          <a:lstStyle/>
          <a:p>
            <a:r>
              <a:rPr lang="en-US" dirty="0" smtClean="0"/>
              <a:t>Endogenous substance</a:t>
            </a:r>
          </a:p>
          <a:p>
            <a:endParaRPr lang="en-US" dirty="0"/>
          </a:p>
          <a:p>
            <a:r>
              <a:rPr lang="en-US" dirty="0" smtClean="0"/>
              <a:t>Plumbers, glues, nail polish remover, semiconductor industry</a:t>
            </a:r>
          </a:p>
          <a:p>
            <a:endParaRPr lang="en-US" dirty="0"/>
          </a:p>
          <a:p>
            <a:r>
              <a:rPr lang="en-US" dirty="0" smtClean="0"/>
              <a:t>CNS depression at very high concentrations (&gt;12,000ppm</a:t>
            </a:r>
            <a:r>
              <a:rPr lang="en-US" dirty="0" smtClean="0"/>
              <a:t>)</a:t>
            </a:r>
          </a:p>
          <a:p>
            <a:endParaRPr lang="en-US" dirty="0" smtClean="0"/>
          </a:p>
          <a:p>
            <a:r>
              <a:rPr lang="en-US" dirty="0" smtClean="0"/>
              <a:t>Irritant: eyes, nose, throat</a:t>
            </a:r>
          </a:p>
          <a:p>
            <a:endParaRPr lang="en-US" dirty="0"/>
          </a:p>
          <a:p>
            <a:r>
              <a:rPr lang="en-US" dirty="0" smtClean="0"/>
              <a:t>Not thought to be a carcinogen</a:t>
            </a:r>
          </a:p>
          <a:p>
            <a:endParaRPr lang="en-US" dirty="0"/>
          </a:p>
          <a:p>
            <a:r>
              <a:rPr lang="en-US" dirty="0" smtClean="0"/>
              <a:t>Highly flammable</a:t>
            </a:r>
            <a:endParaRPr lang="en-US" dirty="0"/>
          </a:p>
        </p:txBody>
      </p:sp>
      <p:pic>
        <p:nvPicPr>
          <p:cNvPr id="3074" name="Picture 2" descr="C:\Users\davema\Desktop\aceto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04800"/>
            <a:ext cx="3026513" cy="1797749"/>
          </a:xfrm>
          <a:prstGeom prst="rect">
            <a:avLst/>
          </a:prstGeom>
          <a:solidFill>
            <a:schemeClr val="tx1"/>
          </a:solidFill>
          <a:extLst/>
        </p:spPr>
      </p:pic>
    </p:spTree>
    <p:extLst>
      <p:ext uri="{BB962C8B-B14F-4D97-AF65-F5344CB8AC3E}">
        <p14:creationId xmlns:p14="http://schemas.microsoft.com/office/powerpoint/2010/main" val="1920224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Distinct Patient Populations</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371600"/>
            <a:ext cx="29464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61818" y="3576782"/>
            <a:ext cx="2946400" cy="369332"/>
          </a:xfrm>
          <a:prstGeom prst="rect">
            <a:avLst/>
          </a:prstGeom>
          <a:noFill/>
        </p:spPr>
        <p:txBody>
          <a:bodyPr wrap="square" rtlCol="0">
            <a:spAutoFit/>
          </a:bodyPr>
          <a:lstStyle/>
          <a:p>
            <a:pPr algn="ctr"/>
            <a:r>
              <a:rPr lang="en-US" dirty="0" smtClean="0"/>
              <a:t>Occupational Exposures</a:t>
            </a:r>
            <a:endParaRPr lang="en-US"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599" y="1371600"/>
            <a:ext cx="3992025" cy="2243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648200" y="3581400"/>
            <a:ext cx="3992025" cy="381000"/>
          </a:xfrm>
          <a:prstGeom prst="rect">
            <a:avLst/>
          </a:prstGeom>
          <a:noFill/>
        </p:spPr>
        <p:txBody>
          <a:bodyPr wrap="square" rtlCol="0">
            <a:spAutoFit/>
          </a:bodyPr>
          <a:lstStyle/>
          <a:p>
            <a:pPr algn="ctr"/>
            <a:r>
              <a:rPr lang="en-US" dirty="0" smtClean="0"/>
              <a:t>Intentional Inhalant Abuse</a:t>
            </a:r>
            <a:endParaRPr lang="en-US" dirty="0"/>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3946113"/>
            <a:ext cx="3914775" cy="2504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299855" y="6451023"/>
            <a:ext cx="3914775" cy="369332"/>
          </a:xfrm>
          <a:prstGeom prst="rect">
            <a:avLst/>
          </a:prstGeom>
          <a:noFill/>
        </p:spPr>
        <p:txBody>
          <a:bodyPr wrap="square" rtlCol="0">
            <a:spAutoFit/>
          </a:bodyPr>
          <a:lstStyle/>
          <a:p>
            <a:pPr algn="ctr"/>
            <a:r>
              <a:rPr lang="en-US" dirty="0" smtClean="0"/>
              <a:t>Unintentional Pediatric Exposures</a:t>
            </a:r>
            <a:endParaRPr lang="en-US" dirty="0"/>
          </a:p>
        </p:txBody>
      </p:sp>
    </p:spTree>
    <p:extLst>
      <p:ext uri="{BB962C8B-B14F-4D97-AF65-F5344CB8AC3E}">
        <p14:creationId xmlns:p14="http://schemas.microsoft.com/office/powerpoint/2010/main" val="587011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davema\Desktop\446px-IUPAC-cycl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28600"/>
            <a:ext cx="4248150" cy="1752600"/>
          </a:xfrm>
          <a:prstGeom prst="rect">
            <a:avLst/>
          </a:prstGeom>
          <a:solidFill>
            <a:schemeClr val="tx1"/>
          </a:solidFill>
          <a:extLst/>
        </p:spPr>
      </p:pic>
      <p:sp>
        <p:nvSpPr>
          <p:cNvPr id="2" name="Title 1"/>
          <p:cNvSpPr>
            <a:spLocks noGrp="1"/>
          </p:cNvSpPr>
          <p:nvPr>
            <p:ph type="title"/>
          </p:nvPr>
        </p:nvSpPr>
        <p:spPr>
          <a:xfrm>
            <a:off x="1219200" y="606669"/>
            <a:ext cx="2743200" cy="1143000"/>
          </a:xfrm>
        </p:spPr>
        <p:txBody>
          <a:bodyPr>
            <a:normAutofit/>
          </a:bodyPr>
          <a:lstStyle/>
          <a:p>
            <a:r>
              <a:rPr lang="en-US" sz="4800" dirty="0" smtClean="0"/>
              <a:t>Xylene</a:t>
            </a:r>
            <a:endParaRPr lang="en-US" sz="4800" dirty="0"/>
          </a:p>
        </p:txBody>
      </p:sp>
      <p:sp>
        <p:nvSpPr>
          <p:cNvPr id="3" name="Content Placeholder 2"/>
          <p:cNvSpPr>
            <a:spLocks noGrp="1"/>
          </p:cNvSpPr>
          <p:nvPr>
            <p:ph idx="1"/>
          </p:nvPr>
        </p:nvSpPr>
        <p:spPr>
          <a:xfrm>
            <a:off x="438150" y="2209800"/>
            <a:ext cx="8229600" cy="4525963"/>
          </a:xfrm>
        </p:spPr>
        <p:txBody>
          <a:bodyPr>
            <a:normAutofit/>
          </a:bodyPr>
          <a:lstStyle/>
          <a:p>
            <a:r>
              <a:rPr lang="en-US" dirty="0" smtClean="0"/>
              <a:t>Degreaser, solvent, petrochemical industry (gasoline, aircraft fuel)</a:t>
            </a:r>
          </a:p>
          <a:p>
            <a:pPr marL="0" indent="0">
              <a:buNone/>
            </a:pPr>
            <a:endParaRPr lang="en-US" sz="1700" dirty="0" smtClean="0"/>
          </a:p>
          <a:p>
            <a:r>
              <a:rPr lang="en-US" dirty="0" smtClean="0"/>
              <a:t>Acute toxicity:</a:t>
            </a:r>
          </a:p>
          <a:p>
            <a:pPr lvl="1"/>
            <a:r>
              <a:rPr lang="en-US" dirty="0" smtClean="0"/>
              <a:t>CNS depression, mucous membrane irritant</a:t>
            </a:r>
          </a:p>
          <a:p>
            <a:pPr lvl="1"/>
            <a:endParaRPr lang="en-US" sz="1700" dirty="0"/>
          </a:p>
          <a:p>
            <a:r>
              <a:rPr lang="en-US" dirty="0" smtClean="0"/>
              <a:t>Chronic toxicity:</a:t>
            </a:r>
          </a:p>
          <a:p>
            <a:pPr lvl="1"/>
            <a:r>
              <a:rPr lang="en-US" dirty="0" smtClean="0"/>
              <a:t>CNS, hepatic (100 to 1000ppm)</a:t>
            </a:r>
          </a:p>
          <a:p>
            <a:pPr lvl="1"/>
            <a:r>
              <a:rPr lang="en-US" dirty="0" smtClean="0"/>
              <a:t>Reproductive tract malformations (60 to 800ppm)</a:t>
            </a:r>
          </a:p>
          <a:p>
            <a:endParaRPr lang="en-US" dirty="0"/>
          </a:p>
        </p:txBody>
      </p:sp>
    </p:spTree>
    <p:extLst>
      <p:ext uri="{BB962C8B-B14F-4D97-AF65-F5344CB8AC3E}">
        <p14:creationId xmlns:p14="http://schemas.microsoft.com/office/powerpoint/2010/main" val="391798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2022231"/>
            <a:ext cx="3313235"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0508" y="138380"/>
            <a:ext cx="28575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276350" y="304800"/>
            <a:ext cx="3733800" cy="1143000"/>
          </a:xfrm>
        </p:spPr>
        <p:txBody>
          <a:bodyPr/>
          <a:lstStyle/>
          <a:p>
            <a:r>
              <a:rPr lang="en-US" dirty="0" smtClean="0">
                <a:solidFill>
                  <a:schemeClr val="bg1"/>
                </a:solidFill>
              </a:rPr>
              <a:t>Ethyl Acetate</a:t>
            </a:r>
            <a:endParaRPr lang="en-US" dirty="0">
              <a:solidFill>
                <a:schemeClr val="bg1"/>
              </a:solidFill>
            </a:endParaRPr>
          </a:p>
        </p:txBody>
      </p:sp>
      <p:sp>
        <p:nvSpPr>
          <p:cNvPr id="3" name="Content Placeholder 2"/>
          <p:cNvSpPr>
            <a:spLocks noGrp="1"/>
          </p:cNvSpPr>
          <p:nvPr>
            <p:ph idx="1"/>
          </p:nvPr>
        </p:nvSpPr>
        <p:spPr>
          <a:xfrm>
            <a:off x="457200" y="1600200"/>
            <a:ext cx="5791200" cy="4525963"/>
          </a:xfrm>
        </p:spPr>
        <p:txBody>
          <a:bodyPr>
            <a:normAutofit fontScale="92500" lnSpcReduction="20000"/>
          </a:bodyPr>
          <a:lstStyle/>
          <a:p>
            <a:r>
              <a:rPr lang="en-US" dirty="0" smtClean="0">
                <a:solidFill>
                  <a:schemeClr val="bg1"/>
                </a:solidFill>
              </a:rPr>
              <a:t>Glues, nail polish removers, paints, decaffeinating tea and coffee, cigarettes</a:t>
            </a:r>
          </a:p>
          <a:p>
            <a:endParaRPr lang="en-US" dirty="0">
              <a:solidFill>
                <a:schemeClr val="bg1"/>
              </a:solidFill>
            </a:endParaRPr>
          </a:p>
          <a:p>
            <a:r>
              <a:rPr lang="en-US" dirty="0">
                <a:solidFill>
                  <a:schemeClr val="bg1"/>
                </a:solidFill>
              </a:rPr>
              <a:t>Acute toxicity:</a:t>
            </a:r>
          </a:p>
          <a:p>
            <a:pPr lvl="1"/>
            <a:r>
              <a:rPr lang="en-US" dirty="0">
                <a:solidFill>
                  <a:schemeClr val="bg1"/>
                </a:solidFill>
              </a:rPr>
              <a:t>CNS depression, mucous membrane </a:t>
            </a:r>
            <a:r>
              <a:rPr lang="en-US" dirty="0" smtClean="0">
                <a:solidFill>
                  <a:schemeClr val="bg1"/>
                </a:solidFill>
              </a:rPr>
              <a:t>irritant</a:t>
            </a:r>
          </a:p>
          <a:p>
            <a:pPr lvl="1"/>
            <a:endParaRPr lang="en-US" dirty="0">
              <a:solidFill>
                <a:schemeClr val="bg1"/>
              </a:solidFill>
            </a:endParaRPr>
          </a:p>
          <a:p>
            <a:r>
              <a:rPr lang="en-US" dirty="0" smtClean="0">
                <a:solidFill>
                  <a:schemeClr val="bg1"/>
                </a:solidFill>
              </a:rPr>
              <a:t>One study possibly showing increased risk of lymphatic leukemia in rubber workers</a:t>
            </a:r>
            <a:endParaRPr lang="en-US" dirty="0">
              <a:solidFill>
                <a:schemeClr val="bg1"/>
              </a:solidFill>
            </a:endParaRPr>
          </a:p>
          <a:p>
            <a:endParaRPr lang="en-US" dirty="0" smtClean="0">
              <a:solidFill>
                <a:schemeClr val="bg1"/>
              </a:solidFill>
            </a:endParaRPr>
          </a:p>
          <a:p>
            <a:pPr marL="0" indent="0">
              <a:buNone/>
            </a:pP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202085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Diagnostics</a:t>
            </a:r>
            <a:endParaRPr lang="en-US" dirty="0"/>
          </a:p>
        </p:txBody>
      </p:sp>
      <p:sp>
        <p:nvSpPr>
          <p:cNvPr id="3" name="Content Placeholder 2"/>
          <p:cNvSpPr>
            <a:spLocks noGrp="1"/>
          </p:cNvSpPr>
          <p:nvPr>
            <p:ph idx="1"/>
          </p:nvPr>
        </p:nvSpPr>
        <p:spPr>
          <a:xfrm>
            <a:off x="533400" y="1089819"/>
            <a:ext cx="8229600" cy="1881982"/>
          </a:xfrm>
        </p:spPr>
        <p:txBody>
          <a:bodyPr/>
          <a:lstStyle/>
          <a:p>
            <a:r>
              <a:rPr lang="en-US" dirty="0" smtClean="0"/>
              <a:t>Chest </a:t>
            </a:r>
            <a:r>
              <a:rPr lang="en-US" dirty="0" err="1" smtClean="0"/>
              <a:t>xray</a:t>
            </a:r>
            <a:endParaRPr lang="en-US" dirty="0" smtClean="0"/>
          </a:p>
          <a:p>
            <a:pPr lvl="1"/>
            <a:r>
              <a:rPr lang="en-US" dirty="0" smtClean="0"/>
              <a:t>Immediately in severely symptomatic patients</a:t>
            </a:r>
          </a:p>
          <a:p>
            <a:pPr lvl="1"/>
            <a:r>
              <a:rPr lang="en-US" dirty="0" smtClean="0"/>
              <a:t>Ingestions – 6 hours post-ingestion</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895600"/>
            <a:ext cx="3429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895600"/>
            <a:ext cx="3657599"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47299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Diagnostics</a:t>
            </a:r>
            <a:endParaRPr lang="en-US" dirty="0"/>
          </a:p>
        </p:txBody>
      </p:sp>
      <p:sp>
        <p:nvSpPr>
          <p:cNvPr id="4" name="Text Placeholder 3"/>
          <p:cNvSpPr>
            <a:spLocks noGrp="1"/>
          </p:cNvSpPr>
          <p:nvPr>
            <p:ph type="body" idx="1"/>
          </p:nvPr>
        </p:nvSpPr>
        <p:spPr>
          <a:xfrm>
            <a:off x="457200" y="1535113"/>
            <a:ext cx="8229600" cy="639762"/>
          </a:xfrm>
        </p:spPr>
        <p:txBody>
          <a:bodyPr>
            <a:normAutofit/>
          </a:bodyPr>
          <a:lstStyle/>
          <a:p>
            <a:r>
              <a:rPr lang="en-US" sz="3400" b="0" dirty="0" smtClean="0"/>
              <a:t>General tests may have some utility:</a:t>
            </a:r>
            <a:endParaRPr lang="en-US" sz="3400" b="0" dirty="0"/>
          </a:p>
        </p:txBody>
      </p:sp>
      <p:sp>
        <p:nvSpPr>
          <p:cNvPr id="3" name="Content Placeholder 2"/>
          <p:cNvSpPr>
            <a:spLocks noGrp="1"/>
          </p:cNvSpPr>
          <p:nvPr>
            <p:ph sz="half" idx="2"/>
          </p:nvPr>
        </p:nvSpPr>
        <p:spPr>
          <a:xfrm>
            <a:off x="457200" y="2438400"/>
            <a:ext cx="4040188" cy="3951288"/>
          </a:xfrm>
        </p:spPr>
        <p:txBody>
          <a:bodyPr>
            <a:normAutofit/>
          </a:bodyPr>
          <a:lstStyle/>
          <a:p>
            <a:pPr lvl="1"/>
            <a:r>
              <a:rPr lang="en-US" sz="3000" dirty="0" smtClean="0"/>
              <a:t>ECG</a:t>
            </a:r>
          </a:p>
          <a:p>
            <a:pPr lvl="1"/>
            <a:r>
              <a:rPr lang="en-US" sz="3000" dirty="0" smtClean="0"/>
              <a:t>Pulse oximetry</a:t>
            </a:r>
          </a:p>
          <a:p>
            <a:pPr lvl="1"/>
            <a:r>
              <a:rPr lang="en-US" sz="3000" dirty="0" smtClean="0"/>
              <a:t>Blood gas</a:t>
            </a:r>
            <a:endParaRPr lang="en-US" sz="3000" dirty="0"/>
          </a:p>
        </p:txBody>
      </p:sp>
      <p:sp>
        <p:nvSpPr>
          <p:cNvPr id="6" name="Content Placeholder 5"/>
          <p:cNvSpPr>
            <a:spLocks noGrp="1"/>
          </p:cNvSpPr>
          <p:nvPr>
            <p:ph sz="quarter" idx="4"/>
          </p:nvPr>
        </p:nvSpPr>
        <p:spPr>
          <a:xfrm>
            <a:off x="4648200" y="2438400"/>
            <a:ext cx="4041775" cy="3951288"/>
          </a:xfrm>
        </p:spPr>
        <p:txBody>
          <a:bodyPr>
            <a:normAutofit/>
          </a:bodyPr>
          <a:lstStyle/>
          <a:p>
            <a:pPr lvl="1"/>
            <a:r>
              <a:rPr lang="en-US" sz="3000" dirty="0" smtClean="0"/>
              <a:t>Electrolytes</a:t>
            </a:r>
          </a:p>
          <a:p>
            <a:pPr lvl="1"/>
            <a:r>
              <a:rPr lang="en-US" sz="3000" dirty="0" smtClean="0"/>
              <a:t>Complete blood counts</a:t>
            </a:r>
          </a:p>
          <a:p>
            <a:pPr lvl="1"/>
            <a:r>
              <a:rPr lang="en-US" sz="3000" dirty="0" smtClean="0"/>
              <a:t>CK</a:t>
            </a:r>
            <a:endParaRPr lang="en-US" sz="3000" dirty="0"/>
          </a:p>
        </p:txBody>
      </p:sp>
    </p:spTree>
    <p:extLst>
      <p:ext uri="{BB962C8B-B14F-4D97-AF65-F5344CB8AC3E}">
        <p14:creationId xmlns:p14="http://schemas.microsoft.com/office/powerpoint/2010/main" val="2868303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Testing Target Organ Toxicities</a:t>
            </a:r>
            <a:endParaRPr lang="en-US" dirty="0"/>
          </a:p>
        </p:txBody>
      </p:sp>
      <p:sp>
        <p:nvSpPr>
          <p:cNvPr id="8" name="Content Placeholder 7"/>
          <p:cNvSpPr>
            <a:spLocks noGrp="1"/>
          </p:cNvSpPr>
          <p:nvPr>
            <p:ph idx="1"/>
          </p:nvPr>
        </p:nvSpPr>
        <p:spPr>
          <a:xfrm>
            <a:off x="457200" y="1524000"/>
            <a:ext cx="8229600" cy="5181600"/>
          </a:xfrm>
        </p:spPr>
        <p:txBody>
          <a:bodyPr>
            <a:normAutofit fontScale="92500" lnSpcReduction="20000"/>
          </a:bodyPr>
          <a:lstStyle/>
          <a:p>
            <a:r>
              <a:rPr lang="en-US" dirty="0" smtClean="0"/>
              <a:t>Bone marrow in benzene toxicity</a:t>
            </a:r>
          </a:p>
          <a:p>
            <a:endParaRPr lang="en-US" sz="1800" dirty="0" smtClean="0"/>
          </a:p>
          <a:p>
            <a:r>
              <a:rPr lang="en-US" dirty="0" smtClean="0"/>
              <a:t>Liver function in CCl</a:t>
            </a:r>
            <a:r>
              <a:rPr lang="en-US" baseline="-25000" dirty="0" smtClean="0"/>
              <a:t>4</a:t>
            </a:r>
          </a:p>
          <a:p>
            <a:endParaRPr lang="en-US" baseline="-25000" dirty="0" smtClean="0"/>
          </a:p>
          <a:p>
            <a:r>
              <a:rPr lang="en-US" dirty="0" smtClean="0"/>
              <a:t>Peripheral </a:t>
            </a:r>
            <a:r>
              <a:rPr lang="en-US" dirty="0" smtClean="0"/>
              <a:t>nervous system in </a:t>
            </a:r>
            <a:r>
              <a:rPr lang="en-US" i="1" dirty="0" smtClean="0"/>
              <a:t>n-</a:t>
            </a:r>
            <a:r>
              <a:rPr lang="en-US" dirty="0" smtClean="0"/>
              <a:t>hexane</a:t>
            </a:r>
            <a:r>
              <a:rPr lang="en-US" i="1" dirty="0" smtClean="0"/>
              <a:t>/</a:t>
            </a:r>
            <a:r>
              <a:rPr lang="en-US" dirty="0" err="1" smtClean="0"/>
              <a:t>M</a:t>
            </a:r>
            <a:r>
              <a:rPr lang="en-US" i="1" dirty="0" err="1" smtClean="0"/>
              <a:t>n</a:t>
            </a:r>
            <a:r>
              <a:rPr lang="en-US" dirty="0" err="1" smtClean="0"/>
              <a:t>BK</a:t>
            </a:r>
            <a:endParaRPr lang="en-US" dirty="0" smtClean="0"/>
          </a:p>
          <a:p>
            <a:endParaRPr lang="en-US" sz="2000" dirty="0" smtClean="0"/>
          </a:p>
          <a:p>
            <a:r>
              <a:rPr lang="en-US" dirty="0" err="1" smtClean="0"/>
              <a:t>Carboxyhemoglobin</a:t>
            </a:r>
            <a:r>
              <a:rPr lang="en-US" dirty="0" smtClean="0"/>
              <a:t> in a paint stripper with chest pain</a:t>
            </a:r>
          </a:p>
          <a:p>
            <a:endParaRPr lang="en-US" sz="2000" dirty="0" smtClean="0"/>
          </a:p>
          <a:p>
            <a:r>
              <a:rPr lang="en-US" dirty="0" smtClean="0"/>
              <a:t>Urinary </a:t>
            </a:r>
            <a:r>
              <a:rPr lang="en-US" dirty="0" err="1" smtClean="0"/>
              <a:t>trichloroethanol</a:t>
            </a:r>
            <a:r>
              <a:rPr lang="en-US" dirty="0" smtClean="0"/>
              <a:t> and </a:t>
            </a:r>
            <a:r>
              <a:rPr lang="en-US" dirty="0" err="1" smtClean="0"/>
              <a:t>trichloroacetic</a:t>
            </a:r>
            <a:r>
              <a:rPr lang="en-US" dirty="0" smtClean="0"/>
              <a:t> acid in TCE worker with bouts of dizziness</a:t>
            </a:r>
          </a:p>
          <a:p>
            <a:endParaRPr lang="en-US" sz="2000" dirty="0" smtClean="0"/>
          </a:p>
          <a:p>
            <a:r>
              <a:rPr lang="en-US" dirty="0" smtClean="0"/>
              <a:t>Sudden death in a </a:t>
            </a:r>
            <a:r>
              <a:rPr lang="en-US" dirty="0" err="1" smtClean="0"/>
              <a:t>huffer</a:t>
            </a:r>
            <a:endParaRPr lang="en-US" dirty="0" smtClean="0"/>
          </a:p>
          <a:p>
            <a:endParaRPr lang="en-US" dirty="0"/>
          </a:p>
        </p:txBody>
      </p:sp>
    </p:spTree>
    <p:extLst>
      <p:ext uri="{BB962C8B-B14F-4D97-AF65-F5344CB8AC3E}">
        <p14:creationId xmlns:p14="http://schemas.microsoft.com/office/powerpoint/2010/main" val="14855064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Hydrocarbon – Solvent Management</a:t>
            </a:r>
            <a:endParaRPr lang="en-US" dirty="0"/>
          </a:p>
        </p:txBody>
      </p:sp>
      <p:sp>
        <p:nvSpPr>
          <p:cNvPr id="3" name="Content Placeholder 2"/>
          <p:cNvSpPr>
            <a:spLocks noGrp="1"/>
          </p:cNvSpPr>
          <p:nvPr>
            <p:ph idx="1"/>
          </p:nvPr>
        </p:nvSpPr>
        <p:spPr>
          <a:xfrm>
            <a:off x="457200" y="1600200"/>
            <a:ext cx="8229600" cy="5029200"/>
          </a:xfrm>
        </p:spPr>
        <p:txBody>
          <a:bodyPr>
            <a:normAutofit fontScale="92500" lnSpcReduction="20000"/>
          </a:bodyPr>
          <a:lstStyle/>
          <a:p>
            <a:r>
              <a:rPr lang="en-US" dirty="0" smtClean="0"/>
              <a:t>Decontamination</a:t>
            </a:r>
          </a:p>
          <a:p>
            <a:pPr lvl="1"/>
            <a:r>
              <a:rPr lang="en-US" dirty="0" smtClean="0"/>
              <a:t>Gastric lavage and activate charcoal contraindicated</a:t>
            </a:r>
          </a:p>
          <a:p>
            <a:pPr marL="457200" lvl="1" indent="0">
              <a:buNone/>
            </a:pPr>
            <a:endParaRPr lang="en-US" dirty="0"/>
          </a:p>
          <a:p>
            <a:r>
              <a:rPr lang="en-US" dirty="0" smtClean="0"/>
              <a:t>Antibiotics </a:t>
            </a:r>
          </a:p>
          <a:p>
            <a:pPr lvl="1"/>
            <a:r>
              <a:rPr lang="en-US" dirty="0" smtClean="0"/>
              <a:t>Usually </a:t>
            </a:r>
            <a:r>
              <a:rPr lang="en-US" dirty="0" smtClean="0"/>
              <a:t>held </a:t>
            </a:r>
            <a:r>
              <a:rPr lang="en-US" dirty="0" smtClean="0"/>
              <a:t>despite hyperthermia and infiltrate</a:t>
            </a:r>
          </a:p>
          <a:p>
            <a:pPr lvl="1"/>
            <a:endParaRPr lang="en-US" dirty="0"/>
          </a:p>
          <a:p>
            <a:r>
              <a:rPr lang="en-US" dirty="0" smtClean="0"/>
              <a:t>Corticosteroids</a:t>
            </a:r>
          </a:p>
          <a:p>
            <a:pPr lvl="1"/>
            <a:r>
              <a:rPr lang="en-US" dirty="0" smtClean="0"/>
              <a:t>Usually held as well</a:t>
            </a:r>
          </a:p>
          <a:p>
            <a:pPr lvl="1"/>
            <a:endParaRPr lang="en-US" dirty="0"/>
          </a:p>
          <a:p>
            <a:r>
              <a:rPr lang="en-US" dirty="0" smtClean="0"/>
              <a:t>Avoid </a:t>
            </a:r>
            <a:r>
              <a:rPr lang="en-US" dirty="0" err="1" smtClean="0"/>
              <a:t>catecholamines</a:t>
            </a:r>
            <a:r>
              <a:rPr lang="en-US" dirty="0" smtClean="0"/>
              <a:t> (if possible) given risk of myocardial sensitization</a:t>
            </a:r>
            <a:endParaRPr lang="en-US" dirty="0"/>
          </a:p>
        </p:txBody>
      </p:sp>
    </p:spTree>
    <p:extLst>
      <p:ext uri="{BB962C8B-B14F-4D97-AF65-F5344CB8AC3E}">
        <p14:creationId xmlns:p14="http://schemas.microsoft.com/office/powerpoint/2010/main" val="41564643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Managing Hydrocarbon Pneumonitis Can be Quite Difficult</a:t>
            </a:r>
            <a:endParaRPr lang="en-US" dirty="0"/>
          </a:p>
        </p:txBody>
      </p:sp>
      <p:sp>
        <p:nvSpPr>
          <p:cNvPr id="3" name="Content Placeholder 2"/>
          <p:cNvSpPr>
            <a:spLocks noGrp="1"/>
          </p:cNvSpPr>
          <p:nvPr>
            <p:ph idx="1"/>
          </p:nvPr>
        </p:nvSpPr>
        <p:spPr>
          <a:xfrm>
            <a:off x="152400" y="1793144"/>
            <a:ext cx="3657600" cy="4525963"/>
          </a:xfrm>
        </p:spPr>
        <p:txBody>
          <a:bodyPr/>
          <a:lstStyle/>
          <a:p>
            <a:r>
              <a:rPr lang="en-US" dirty="0" smtClean="0"/>
              <a:t>Treat like severe ARDS:</a:t>
            </a:r>
          </a:p>
          <a:p>
            <a:pPr lvl="1"/>
            <a:r>
              <a:rPr lang="en-US" dirty="0" smtClean="0"/>
              <a:t>High PEEP</a:t>
            </a:r>
          </a:p>
          <a:p>
            <a:pPr lvl="1"/>
            <a:r>
              <a:rPr lang="en-US" dirty="0" smtClean="0"/>
              <a:t>High-frequency jet ventilation (HFJV)</a:t>
            </a:r>
          </a:p>
          <a:p>
            <a:pPr lvl="1"/>
            <a:r>
              <a:rPr lang="en-US" dirty="0" smtClean="0"/>
              <a:t>Extracorporeal membrane oxygenation (ECMO)</a:t>
            </a:r>
          </a:p>
          <a:p>
            <a:pPr lvl="1"/>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981200"/>
            <a:ext cx="51816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4173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Hydrocarbon Summary</a:t>
            </a:r>
            <a:endParaRPr lang="en-US" dirty="0"/>
          </a:p>
        </p:txBody>
      </p:sp>
      <p:sp>
        <p:nvSpPr>
          <p:cNvPr id="3" name="Content Placeholder 2"/>
          <p:cNvSpPr>
            <a:spLocks noGrp="1"/>
          </p:cNvSpPr>
          <p:nvPr>
            <p:ph idx="1"/>
          </p:nvPr>
        </p:nvSpPr>
        <p:spPr/>
        <p:txBody>
          <a:bodyPr/>
          <a:lstStyle/>
          <a:p>
            <a:r>
              <a:rPr lang="en-US" dirty="0" smtClean="0"/>
              <a:t>Chemical properties determine the toxicity</a:t>
            </a:r>
          </a:p>
          <a:p>
            <a:r>
              <a:rPr lang="en-US" dirty="0" smtClean="0"/>
              <a:t>Acute CNS depression, but chronic </a:t>
            </a:r>
            <a:r>
              <a:rPr lang="en-US" dirty="0" err="1" smtClean="0"/>
              <a:t>leukoencephalopathy</a:t>
            </a:r>
            <a:endParaRPr lang="en-US" dirty="0" smtClean="0"/>
          </a:p>
          <a:p>
            <a:r>
              <a:rPr lang="en-US" dirty="0" smtClean="0"/>
              <a:t>Myocardial sensitization</a:t>
            </a:r>
          </a:p>
          <a:p>
            <a:r>
              <a:rPr lang="en-US" dirty="0" smtClean="0"/>
              <a:t>End-organ toxicities:</a:t>
            </a:r>
          </a:p>
          <a:p>
            <a:pPr lvl="1"/>
            <a:r>
              <a:rPr lang="en-US" dirty="0" smtClean="0"/>
              <a:t>Methylene chloride – carbon monoxide</a:t>
            </a:r>
          </a:p>
          <a:p>
            <a:pPr lvl="1"/>
            <a:r>
              <a:rPr lang="en-US" dirty="0" smtClean="0"/>
              <a:t>Carbon tetrachloride – hepatic failure</a:t>
            </a:r>
          </a:p>
          <a:p>
            <a:pPr lvl="1"/>
            <a:r>
              <a:rPr lang="en-US" dirty="0" smtClean="0"/>
              <a:t>Benzene – aplastic anemia, AML</a:t>
            </a:r>
          </a:p>
        </p:txBody>
      </p:sp>
    </p:spTree>
    <p:extLst>
      <p:ext uri="{BB962C8B-B14F-4D97-AF65-F5344CB8AC3E}">
        <p14:creationId xmlns:p14="http://schemas.microsoft.com/office/powerpoint/2010/main" val="1591125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smtClean="0"/>
              <a:t>Questions??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9144000" cy="31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0018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t>Occupations at Highest Risk</a:t>
            </a:r>
            <a:endParaRPr lang="en-US" dirty="0"/>
          </a:p>
        </p:txBody>
      </p:sp>
      <p:sp>
        <p:nvSpPr>
          <p:cNvPr id="3" name="Content Placeholder 2"/>
          <p:cNvSpPr>
            <a:spLocks noGrp="1"/>
          </p:cNvSpPr>
          <p:nvPr>
            <p:ph idx="1"/>
          </p:nvPr>
        </p:nvSpPr>
        <p:spPr>
          <a:xfrm>
            <a:off x="304800" y="1676400"/>
            <a:ext cx="8229600" cy="4818277"/>
          </a:xfrm>
        </p:spPr>
        <p:txBody>
          <a:bodyPr>
            <a:normAutofit/>
          </a:bodyPr>
          <a:lstStyle/>
          <a:p>
            <a:pPr lvl="1"/>
            <a:r>
              <a:rPr lang="en-US" dirty="0" smtClean="0"/>
              <a:t>Petrochemical workers</a:t>
            </a:r>
          </a:p>
          <a:p>
            <a:pPr lvl="1"/>
            <a:r>
              <a:rPr lang="en-US" dirty="0" smtClean="0"/>
              <a:t>Plastics and rubber workers</a:t>
            </a:r>
          </a:p>
          <a:p>
            <a:pPr lvl="1"/>
            <a:r>
              <a:rPr lang="en-US" dirty="0" smtClean="0"/>
              <a:t>Printers</a:t>
            </a:r>
          </a:p>
          <a:p>
            <a:pPr lvl="1"/>
            <a:r>
              <a:rPr lang="en-US" dirty="0" smtClean="0"/>
              <a:t>Laboratory workers</a:t>
            </a:r>
          </a:p>
          <a:p>
            <a:pPr lvl="1"/>
            <a:r>
              <a:rPr lang="en-US" dirty="0" smtClean="0"/>
              <a:t>Painters</a:t>
            </a:r>
          </a:p>
          <a:p>
            <a:pPr lvl="1"/>
            <a:r>
              <a:rPr lang="en-US" dirty="0" smtClean="0"/>
              <a:t>Hazardous waste </a:t>
            </a:r>
          </a:p>
          <a:p>
            <a:pPr marL="457200" lvl="1" indent="0">
              <a:buNone/>
            </a:pPr>
            <a:r>
              <a:rPr lang="en-US" dirty="0" smtClean="0"/>
              <a:t>   workers</a:t>
            </a:r>
          </a:p>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7963" y="2971800"/>
            <a:ext cx="4595037" cy="3446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6834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t>Number of Carbon Atoms Determines the Chemical Properties</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20091"/>
            <a:ext cx="7162800" cy="2682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0300" y="4255655"/>
            <a:ext cx="43434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4246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a:t>
            </a:r>
            <a:r>
              <a:rPr lang="en-US" dirty="0" err="1" smtClean="0"/>
              <a:t>Toxicokinetic</a:t>
            </a:r>
            <a:r>
              <a:rPr lang="en-US" dirty="0" smtClean="0"/>
              <a:t> Points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Absorbed dose depends on:</a:t>
            </a:r>
          </a:p>
          <a:p>
            <a:pPr marL="0" indent="0">
              <a:buNone/>
            </a:pPr>
            <a:endParaRPr lang="en-US" dirty="0" smtClean="0"/>
          </a:p>
          <a:p>
            <a:pPr lvl="1"/>
            <a:r>
              <a:rPr lang="en-US" dirty="0" smtClean="0"/>
              <a:t>Inhalation</a:t>
            </a:r>
          </a:p>
          <a:p>
            <a:pPr lvl="2"/>
            <a:r>
              <a:rPr lang="en-US" dirty="0" smtClean="0"/>
              <a:t>Air concentration, duration of exposure, and minute ventilation</a:t>
            </a:r>
          </a:p>
          <a:p>
            <a:endParaRPr lang="en-US" dirty="0"/>
          </a:p>
          <a:p>
            <a:pPr lvl="1"/>
            <a:r>
              <a:rPr lang="en-US" dirty="0" smtClean="0"/>
              <a:t>Ingestion</a:t>
            </a:r>
          </a:p>
          <a:p>
            <a:pPr lvl="2"/>
            <a:r>
              <a:rPr lang="en-US" dirty="0" smtClean="0"/>
              <a:t>Molecular weight (increasing MW, decreasing absorption)</a:t>
            </a:r>
          </a:p>
          <a:p>
            <a:endParaRPr lang="en-US" dirty="0"/>
          </a:p>
          <a:p>
            <a:pPr lvl="1"/>
            <a:r>
              <a:rPr lang="en-US" dirty="0" smtClean="0"/>
              <a:t>Dermal</a:t>
            </a:r>
          </a:p>
          <a:p>
            <a:pPr lvl="2"/>
            <a:r>
              <a:rPr lang="en-US" dirty="0" err="1" smtClean="0"/>
              <a:t>lipophilicity</a:t>
            </a:r>
            <a:r>
              <a:rPr lang="en-US" dirty="0" smtClean="0"/>
              <a:t> and hydrophilicity</a:t>
            </a:r>
          </a:p>
          <a:p>
            <a:pPr lvl="2"/>
            <a:r>
              <a:rPr lang="en-US" dirty="0" smtClean="0"/>
              <a:t>Best absorption with water-to-lipid coefficient of 1 (</a:t>
            </a:r>
            <a:r>
              <a:rPr lang="en-US" dirty="0" err="1" smtClean="0"/>
              <a:t>ie</a:t>
            </a:r>
            <a:r>
              <a:rPr lang="en-US" dirty="0" smtClean="0"/>
              <a:t>. DMSO)</a:t>
            </a:r>
          </a:p>
        </p:txBody>
      </p:sp>
    </p:spTree>
    <p:extLst>
      <p:ext uri="{BB962C8B-B14F-4D97-AF65-F5344CB8AC3E}">
        <p14:creationId xmlns:p14="http://schemas.microsoft.com/office/powerpoint/2010/main" val="226865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Pulmonary Toxicity</a:t>
            </a:r>
            <a:endParaRPr lang="en-US" dirty="0"/>
          </a:p>
        </p:txBody>
      </p:sp>
      <p:sp>
        <p:nvSpPr>
          <p:cNvPr id="3" name="Content Placeholder 2"/>
          <p:cNvSpPr>
            <a:spLocks noGrp="1"/>
          </p:cNvSpPr>
          <p:nvPr>
            <p:ph idx="1"/>
          </p:nvPr>
        </p:nvSpPr>
        <p:spPr>
          <a:xfrm>
            <a:off x="457200" y="1600200"/>
            <a:ext cx="3886200" cy="4525963"/>
          </a:xfrm>
        </p:spPr>
        <p:txBody>
          <a:bodyPr/>
          <a:lstStyle/>
          <a:p>
            <a:r>
              <a:rPr lang="en-US" dirty="0" smtClean="0"/>
              <a:t>Classically reported after ingestion</a:t>
            </a:r>
          </a:p>
          <a:p>
            <a:endParaRPr lang="en-US" dirty="0"/>
          </a:p>
          <a:p>
            <a:r>
              <a:rPr lang="en-US" dirty="0" smtClean="0"/>
              <a:t>Dependent of 3 factors</a:t>
            </a:r>
          </a:p>
          <a:p>
            <a:pPr lvl="1"/>
            <a:r>
              <a:rPr lang="en-US" dirty="0" smtClean="0"/>
              <a:t>Viscosity</a:t>
            </a:r>
          </a:p>
          <a:p>
            <a:pPr lvl="1"/>
            <a:r>
              <a:rPr lang="en-US" dirty="0" smtClean="0"/>
              <a:t>Surface tension</a:t>
            </a:r>
          </a:p>
          <a:p>
            <a:pPr lvl="1"/>
            <a:r>
              <a:rPr lang="en-US" dirty="0" smtClean="0"/>
              <a:t>volatility</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133600"/>
            <a:ext cx="4211165" cy="3057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7413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dirty="0" smtClean="0"/>
              <a:t>Other risk factors of aspiration pneumonitis</a:t>
            </a:r>
            <a:endParaRPr lang="en-US" dirty="0"/>
          </a:p>
        </p:txBody>
      </p:sp>
      <p:sp>
        <p:nvSpPr>
          <p:cNvPr id="3" name="Content Placeholder 2"/>
          <p:cNvSpPr>
            <a:spLocks noGrp="1"/>
          </p:cNvSpPr>
          <p:nvPr>
            <p:ph idx="1"/>
          </p:nvPr>
        </p:nvSpPr>
        <p:spPr>
          <a:xfrm>
            <a:off x="457200" y="1981200"/>
            <a:ext cx="8229600" cy="4525963"/>
          </a:xfrm>
        </p:spPr>
        <p:txBody>
          <a:bodyPr/>
          <a:lstStyle/>
          <a:p>
            <a:r>
              <a:rPr lang="en-US" dirty="0" smtClean="0"/>
              <a:t>Amount ingested</a:t>
            </a:r>
          </a:p>
          <a:p>
            <a:pPr lvl="1"/>
            <a:r>
              <a:rPr lang="en-US" dirty="0" smtClean="0"/>
              <a:t>Greater than 30ml</a:t>
            </a:r>
          </a:p>
          <a:p>
            <a:pPr lvl="1"/>
            <a:endParaRPr lang="en-US" dirty="0"/>
          </a:p>
          <a:p>
            <a:r>
              <a:rPr lang="en-US" dirty="0" smtClean="0"/>
              <a:t>Presence or absence of vomiting</a:t>
            </a:r>
          </a:p>
          <a:p>
            <a:endParaRPr lang="en-US" dirty="0"/>
          </a:p>
          <a:p>
            <a:r>
              <a:rPr lang="en-US" dirty="0" smtClean="0"/>
              <a:t>Initial episode of coughing, gagging, choking</a:t>
            </a:r>
            <a:endParaRPr lang="en-US" dirty="0"/>
          </a:p>
        </p:txBody>
      </p:sp>
    </p:spTree>
    <p:extLst>
      <p:ext uri="{BB962C8B-B14F-4D97-AF65-F5344CB8AC3E}">
        <p14:creationId xmlns:p14="http://schemas.microsoft.com/office/powerpoint/2010/main" val="3232869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Pulmonary Findings</a:t>
            </a:r>
            <a:endParaRPr lang="en-US" dirty="0"/>
          </a:p>
        </p:txBody>
      </p:sp>
      <p:sp>
        <p:nvSpPr>
          <p:cNvPr id="3" name="Content Placeholder 2"/>
          <p:cNvSpPr>
            <a:spLocks noGrp="1"/>
          </p:cNvSpPr>
          <p:nvPr>
            <p:ph idx="1"/>
          </p:nvPr>
        </p:nvSpPr>
        <p:spPr/>
        <p:txBody>
          <a:bodyPr/>
          <a:lstStyle/>
          <a:p>
            <a:pPr marL="514350" indent="-457200"/>
            <a:r>
              <a:rPr lang="en-US" dirty="0" smtClean="0"/>
              <a:t>Crackles, rhonchi</a:t>
            </a:r>
          </a:p>
          <a:p>
            <a:pPr marL="514350" indent="-457200"/>
            <a:r>
              <a:rPr lang="en-US" dirty="0" smtClean="0"/>
              <a:t>Bronchospasm</a:t>
            </a:r>
          </a:p>
          <a:p>
            <a:pPr marL="514350" indent="-457200"/>
            <a:r>
              <a:rPr lang="en-US" dirty="0" smtClean="0"/>
              <a:t>Hypoxemia</a:t>
            </a:r>
          </a:p>
          <a:p>
            <a:pPr marL="514350" indent="-457200"/>
            <a:r>
              <a:rPr lang="en-US" dirty="0" smtClean="0"/>
              <a:t>Hemoptysis</a:t>
            </a:r>
          </a:p>
          <a:p>
            <a:pPr marL="514350" indent="-457200"/>
            <a:r>
              <a:rPr lang="en-US" dirty="0" err="1" smtClean="0"/>
              <a:t>Methemoglobinemia</a:t>
            </a:r>
            <a:r>
              <a:rPr lang="en-US" dirty="0" smtClean="0"/>
              <a:t> </a:t>
            </a:r>
          </a:p>
          <a:p>
            <a:pPr lvl="1"/>
            <a:r>
              <a:rPr lang="en-US" dirty="0" smtClean="0"/>
              <a:t>Nitrogen containing hydrocarbons</a:t>
            </a:r>
          </a:p>
          <a:p>
            <a:pPr lvl="2"/>
            <a:r>
              <a:rPr lang="en-US" dirty="0" smtClean="0"/>
              <a:t>Aniline, nitrobenzene</a:t>
            </a:r>
          </a:p>
          <a:p>
            <a:endParaRPr lang="en-US" sz="2400" dirty="0" smtClean="0"/>
          </a:p>
        </p:txBody>
      </p:sp>
    </p:spTree>
    <p:extLst>
      <p:ext uri="{BB962C8B-B14F-4D97-AF65-F5344CB8AC3E}">
        <p14:creationId xmlns:p14="http://schemas.microsoft.com/office/powerpoint/2010/main" val="5633037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1166</TotalTime>
  <Words>4646</Words>
  <Application>Microsoft Office PowerPoint</Application>
  <PresentationFormat>On-screen Show (4:3)</PresentationFormat>
  <Paragraphs>333</Paragraphs>
  <Slides>38</Slides>
  <Notes>38</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Solvents and Hydrocarbons</vt:lpstr>
      <vt:lpstr>What are we actually talking about?</vt:lpstr>
      <vt:lpstr>Three Distinct Patient Populations</vt:lpstr>
      <vt:lpstr>Occupations at Highest Risk</vt:lpstr>
      <vt:lpstr>Number of Carbon Atoms Determines the Chemical Properties</vt:lpstr>
      <vt:lpstr>Key Toxicokinetic Points</vt:lpstr>
      <vt:lpstr>Pulmonary Toxicity</vt:lpstr>
      <vt:lpstr>Other risk factors of aspiration pneumonitis</vt:lpstr>
      <vt:lpstr>Clinical Pulmonary Findings</vt:lpstr>
      <vt:lpstr>Radiographic Pulmonary Findings</vt:lpstr>
      <vt:lpstr>Cardiac Toxicity</vt:lpstr>
      <vt:lpstr>CNS Toxicity</vt:lpstr>
      <vt:lpstr>Chronic CNS Toxicity</vt:lpstr>
      <vt:lpstr>Chronic Toluene (Solvent) Leukoencephalopathy</vt:lpstr>
      <vt:lpstr>Other CNS Findings</vt:lpstr>
      <vt:lpstr>Other toluene fun facts</vt:lpstr>
      <vt:lpstr>Peripheral Nervous System</vt:lpstr>
      <vt:lpstr>MEK Potentiates Neurotoxicity of n-hexane and MnBK</vt:lpstr>
      <vt:lpstr>Other solvent causes of peripheral neuropathy</vt:lpstr>
      <vt:lpstr>A bit more on TCE…</vt:lpstr>
      <vt:lpstr>A few more interesting solvents and hydrocarbons</vt:lpstr>
      <vt:lpstr>Methylene Chloride</vt:lpstr>
      <vt:lpstr>Linear correlation of methylene chloride levels and COHb% in workers</vt:lpstr>
      <vt:lpstr>Carbon Tetrachloride</vt:lpstr>
      <vt:lpstr>Centrilobular Necrosis from CCl4</vt:lpstr>
      <vt:lpstr>Benzene</vt:lpstr>
      <vt:lpstr>Styrene</vt:lpstr>
      <vt:lpstr>Styrene Toxicity</vt:lpstr>
      <vt:lpstr>Acetone</vt:lpstr>
      <vt:lpstr>Xylene</vt:lpstr>
      <vt:lpstr>Ethyl Acetate</vt:lpstr>
      <vt:lpstr>Diagnostics</vt:lpstr>
      <vt:lpstr>Diagnostics</vt:lpstr>
      <vt:lpstr>Testing Target Organ Toxicities</vt:lpstr>
      <vt:lpstr>Hydrocarbon – Solvent Management</vt:lpstr>
      <vt:lpstr>Managing Hydrocarbon Pneumonitis Can be Quite Difficult</vt:lpstr>
      <vt:lpstr>Hydrocarbon Summary</vt:lpstr>
      <vt:lpstr>Questions??</vt:lpstr>
    </vt:vector>
  </TitlesOfParts>
  <Company>OHSU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Solvents and Hydrocarbons</dc:title>
  <dc:creator>Matthew Davey</dc:creator>
  <cp:lastModifiedBy>davema</cp:lastModifiedBy>
  <cp:revision>74</cp:revision>
  <cp:lastPrinted>2015-09-11T20:53:05Z</cp:lastPrinted>
  <dcterms:created xsi:type="dcterms:W3CDTF">2015-09-09T16:12:12Z</dcterms:created>
  <dcterms:modified xsi:type="dcterms:W3CDTF">2015-09-15T15:32:53Z</dcterms:modified>
</cp:coreProperties>
</file>